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8"/>
  </p:notesMasterIdLst>
  <p:handoutMasterIdLst>
    <p:handoutMasterId r:id="rId49"/>
  </p:handoutMasterIdLst>
  <p:sldIdLst>
    <p:sldId id="256" r:id="rId2"/>
    <p:sldId id="258" r:id="rId3"/>
    <p:sldId id="259" r:id="rId4"/>
    <p:sldId id="257" r:id="rId5"/>
    <p:sldId id="272" r:id="rId6"/>
    <p:sldId id="261" r:id="rId7"/>
    <p:sldId id="263" r:id="rId8"/>
    <p:sldId id="262" r:id="rId9"/>
    <p:sldId id="492" r:id="rId10"/>
    <p:sldId id="264" r:id="rId11"/>
    <p:sldId id="265" r:id="rId12"/>
    <p:sldId id="266" r:id="rId13"/>
    <p:sldId id="269" r:id="rId14"/>
    <p:sldId id="271" r:id="rId15"/>
    <p:sldId id="270" r:id="rId16"/>
    <p:sldId id="273" r:id="rId17"/>
    <p:sldId id="274" r:id="rId18"/>
    <p:sldId id="267" r:id="rId19"/>
    <p:sldId id="275" r:id="rId20"/>
    <p:sldId id="276" r:id="rId21"/>
    <p:sldId id="277" r:id="rId22"/>
    <p:sldId id="278" r:id="rId23"/>
    <p:sldId id="281" r:id="rId24"/>
    <p:sldId id="279" r:id="rId25"/>
    <p:sldId id="456" r:id="rId26"/>
    <p:sldId id="283" r:id="rId27"/>
    <p:sldId id="282" r:id="rId28"/>
    <p:sldId id="284" r:id="rId29"/>
    <p:sldId id="285" r:id="rId30"/>
    <p:sldId id="286" r:id="rId31"/>
    <p:sldId id="304" r:id="rId32"/>
    <p:sldId id="443" r:id="rId33"/>
    <p:sldId id="460" r:id="rId34"/>
    <p:sldId id="450" r:id="rId35"/>
    <p:sldId id="444" r:id="rId36"/>
    <p:sldId id="451" r:id="rId37"/>
    <p:sldId id="426" r:id="rId38"/>
    <p:sldId id="475" r:id="rId39"/>
    <p:sldId id="483" r:id="rId40"/>
    <p:sldId id="484" r:id="rId41"/>
    <p:sldId id="461" r:id="rId42"/>
    <p:sldId id="491" r:id="rId43"/>
    <p:sldId id="488" r:id="rId44"/>
    <p:sldId id="489" r:id="rId45"/>
    <p:sldId id="490" r:id="rId46"/>
    <p:sldId id="493" r:id="rId47"/>
  </p:sldIdLst>
  <p:sldSz cx="12192000" cy="6858000"/>
  <p:notesSz cx="10234613" cy="7099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E481E-6961-41E6-9BB8-FBC69B74A726}" v="254" dt="2026-03-25T18:34:12.7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47942" autoAdjust="0"/>
  </p:normalViewPr>
  <p:slideViewPr>
    <p:cSldViewPr snapToGrid="0">
      <p:cViewPr varScale="1">
        <p:scale>
          <a:sx n="41" d="100"/>
          <a:sy n="41" d="100"/>
        </p:scale>
        <p:origin x="2394" y="27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04" d="100"/>
          <a:sy n="104" d="100"/>
        </p:scale>
        <p:origin x="230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MON Yves (BPVF)" userId="c78e8145-37fb-4642-89cf-4fc28e350aac" providerId="ADAL" clId="{3DE5054E-E17E-4CC5-938B-A8ED0D1A7618}"/>
    <pc:docChg chg="undo custSel addSld delSld modSld sldOrd modMainMaster modNotesMaster modHandout">
      <pc:chgData name="SALMON Yves (BPVF)" userId="c78e8145-37fb-4642-89cf-4fc28e350aac" providerId="ADAL" clId="{3DE5054E-E17E-4CC5-938B-A8ED0D1A7618}" dt="2026-03-26T07:19:19.026" v="4753" actId="20577"/>
      <pc:docMkLst>
        <pc:docMk/>
      </pc:docMkLst>
      <pc:sldChg chg="addSp delSp modSp mod chgLayout modNotes modNotesTx">
        <pc:chgData name="SALMON Yves (BPVF)" userId="c78e8145-37fb-4642-89cf-4fc28e350aac" providerId="ADAL" clId="{3DE5054E-E17E-4CC5-938B-A8ED0D1A7618}" dt="2026-03-25T18:40:24.110" v="3606" actId="403"/>
        <pc:sldMkLst>
          <pc:docMk/>
          <pc:sldMk cId="2985863188" sldId="256"/>
        </pc:sldMkLst>
        <pc:spChg chg="mod ord">
          <ac:chgData name="SALMON Yves (BPVF)" userId="c78e8145-37fb-4642-89cf-4fc28e350aac" providerId="ADAL" clId="{3DE5054E-E17E-4CC5-938B-A8ED0D1A7618}" dt="2026-03-23T08:04:52.983" v="3242" actId="700"/>
          <ac:spMkLst>
            <pc:docMk/>
            <pc:sldMk cId="2985863188" sldId="256"/>
            <ac:spMk id="2" creationId="{936AF828-E327-58AA-0118-2416B6B85976}"/>
          </ac:spMkLst>
        </pc:spChg>
        <pc:spChg chg="mod ord">
          <ac:chgData name="SALMON Yves (BPVF)" userId="c78e8145-37fb-4642-89cf-4fc28e350aac" providerId="ADAL" clId="{3DE5054E-E17E-4CC5-938B-A8ED0D1A7618}" dt="2026-03-23T08:04:52.983" v="3242" actId="700"/>
          <ac:spMkLst>
            <pc:docMk/>
            <pc:sldMk cId="2985863188" sldId="256"/>
            <ac:spMk id="3" creationId="{7E98FC28-DFB9-8376-9380-20FF0F29BCB3}"/>
          </ac:spMkLst>
        </pc:spChg>
        <pc:spChg chg="mod">
          <ac:chgData name="SALMON Yves (BPVF)" userId="c78e8145-37fb-4642-89cf-4fc28e350aac" providerId="ADAL" clId="{3DE5054E-E17E-4CC5-938B-A8ED0D1A7618}" dt="2026-03-22T15:53:48.641" v="2944" actId="1076"/>
          <ac:spMkLst>
            <pc:docMk/>
            <pc:sldMk cId="2985863188" sldId="256"/>
            <ac:spMk id="4" creationId="{17D07CDA-D975-306F-AB95-EC8625EA1152}"/>
          </ac:spMkLst>
        </pc:spChg>
        <pc:spChg chg="mod ord">
          <ac:chgData name="SALMON Yves (BPVF)" userId="c78e8145-37fb-4642-89cf-4fc28e350aac" providerId="ADAL" clId="{3DE5054E-E17E-4CC5-938B-A8ED0D1A7618}" dt="2026-03-23T08:05:38.299" v="3250" actId="6549"/>
          <ac:spMkLst>
            <pc:docMk/>
            <pc:sldMk cId="2985863188" sldId="256"/>
            <ac:spMk id="5" creationId="{88F90044-7C23-B180-CD07-589A11F09CE8}"/>
          </ac:spMkLst>
        </pc:spChg>
      </pc:sldChg>
      <pc:sldChg chg="addSp delSp modSp mod modNotes modNotesTx">
        <pc:chgData name="SALMON Yves (BPVF)" userId="c78e8145-37fb-4642-89cf-4fc28e350aac" providerId="ADAL" clId="{3DE5054E-E17E-4CC5-938B-A8ED0D1A7618}" dt="2026-03-25T18:40:14.817" v="3603" actId="255"/>
        <pc:sldMkLst>
          <pc:docMk/>
          <pc:sldMk cId="1597136003" sldId="257"/>
        </pc:sldMkLst>
        <pc:spChg chg="add mod">
          <ac:chgData name="SALMON Yves (BPVF)" userId="c78e8145-37fb-4642-89cf-4fc28e350aac" providerId="ADAL" clId="{3DE5054E-E17E-4CC5-938B-A8ED0D1A7618}" dt="2026-03-23T08:06:16.043" v="3256"/>
          <ac:spMkLst>
            <pc:docMk/>
            <pc:sldMk cId="1597136003" sldId="257"/>
            <ac:spMk id="5" creationId="{4CC5C361-F381-01B9-AA12-28BF128ACFE7}"/>
          </ac:spMkLst>
        </pc:spChg>
      </pc:sldChg>
      <pc:sldChg chg="addSp delSp modSp mod modNotes modNotesTx">
        <pc:chgData name="SALMON Yves (BPVF)" userId="c78e8145-37fb-4642-89cf-4fc28e350aac" providerId="ADAL" clId="{3DE5054E-E17E-4CC5-938B-A8ED0D1A7618}" dt="2026-03-25T18:40:38.084" v="3609" actId="403"/>
        <pc:sldMkLst>
          <pc:docMk/>
          <pc:sldMk cId="4138121642" sldId="258"/>
        </pc:sldMkLst>
        <pc:spChg chg="add mod">
          <ac:chgData name="SALMON Yves (BPVF)" userId="c78e8145-37fb-4642-89cf-4fc28e350aac" providerId="ADAL" clId="{3DE5054E-E17E-4CC5-938B-A8ED0D1A7618}" dt="2026-03-23T08:06:02.997" v="3252"/>
          <ac:spMkLst>
            <pc:docMk/>
            <pc:sldMk cId="4138121642" sldId="258"/>
            <ac:spMk id="5" creationId="{5B7AAC43-EF22-C9D6-0015-046B90D6A53C}"/>
          </ac:spMkLst>
        </pc:spChg>
      </pc:sldChg>
      <pc:sldChg chg="addSp delSp modSp mod modNotes modNotesTx">
        <pc:chgData name="SALMON Yves (BPVF)" userId="c78e8145-37fb-4642-89cf-4fc28e350aac" providerId="ADAL" clId="{3DE5054E-E17E-4CC5-938B-A8ED0D1A7618}" dt="2026-03-25T18:40:46.242" v="3611" actId="403"/>
        <pc:sldMkLst>
          <pc:docMk/>
          <pc:sldMk cId="1358681540" sldId="259"/>
        </pc:sldMkLst>
        <pc:spChg chg="add mod">
          <ac:chgData name="SALMON Yves (BPVF)" userId="c78e8145-37fb-4642-89cf-4fc28e350aac" providerId="ADAL" clId="{3DE5054E-E17E-4CC5-938B-A8ED0D1A7618}" dt="2026-03-23T08:06:09.459" v="3254"/>
          <ac:spMkLst>
            <pc:docMk/>
            <pc:sldMk cId="1358681540" sldId="259"/>
            <ac:spMk id="5" creationId="{F0E551E2-B5EB-CE6B-4E71-F3AEC2D2BBB1}"/>
          </ac:spMkLst>
        </pc:spChg>
      </pc:sldChg>
      <pc:sldChg chg="delSp mod modNotes">
        <pc:chgData name="SALMON Yves (BPVF)" userId="c78e8145-37fb-4642-89cf-4fc28e350aac" providerId="ADAL" clId="{3DE5054E-E17E-4CC5-938B-A8ED0D1A7618}" dt="2026-03-25T18:34:49.456" v="3412" actId="313"/>
        <pc:sldMkLst>
          <pc:docMk/>
          <pc:sldMk cId="326457998" sldId="261"/>
        </pc:sldMkLst>
      </pc:sldChg>
      <pc:sldChg chg="modSp modNotes modNotesTx">
        <pc:chgData name="SALMON Yves (BPVF)" userId="c78e8145-37fb-4642-89cf-4fc28e350aac" providerId="ADAL" clId="{3DE5054E-E17E-4CC5-938B-A8ED0D1A7618}" dt="2026-03-25T18:39:09.694" v="3577" actId="403"/>
        <pc:sldMkLst>
          <pc:docMk/>
          <pc:sldMk cId="2150483977" sldId="262"/>
        </pc:sldMkLst>
        <pc:spChg chg="mod">
          <ac:chgData name="SALMON Yves (BPVF)" userId="c78e8145-37fb-4642-89cf-4fc28e350aac" providerId="ADAL" clId="{3DE5054E-E17E-4CC5-938B-A8ED0D1A7618}" dt="2026-03-22T09:49:23.892" v="886" actId="20577"/>
          <ac:spMkLst>
            <pc:docMk/>
            <pc:sldMk cId="2150483977" sldId="262"/>
            <ac:spMk id="3" creationId="{60AE3843-4291-F012-128D-C6B85E6D9717}"/>
          </ac:spMkLst>
        </pc:spChg>
      </pc:sldChg>
      <pc:sldChg chg="modNotes modNotesTx">
        <pc:chgData name="SALMON Yves (BPVF)" userId="c78e8145-37fb-4642-89cf-4fc28e350aac" providerId="ADAL" clId="{3DE5054E-E17E-4CC5-938B-A8ED0D1A7618}" dt="2026-03-26T07:19:19.026" v="4753" actId="20577"/>
        <pc:sldMkLst>
          <pc:docMk/>
          <pc:sldMk cId="4045712532" sldId="263"/>
        </pc:sldMkLst>
      </pc:sldChg>
      <pc:sldChg chg="modNotes modNotesTx">
        <pc:chgData name="SALMON Yves (BPVF)" userId="c78e8145-37fb-4642-89cf-4fc28e350aac" providerId="ADAL" clId="{3DE5054E-E17E-4CC5-938B-A8ED0D1A7618}" dt="2026-03-22T12:55:22.762" v="1248" actId="20577"/>
        <pc:sldMkLst>
          <pc:docMk/>
          <pc:sldMk cId="3027794280" sldId="264"/>
        </pc:sldMkLst>
      </pc:sldChg>
      <pc:sldChg chg="delSp mod modNotes">
        <pc:chgData name="SALMON Yves (BPVF)" userId="c78e8145-37fb-4642-89cf-4fc28e350aac" providerId="ADAL" clId="{3DE5054E-E17E-4CC5-938B-A8ED0D1A7618}" dt="2026-03-23T08:06:50.132" v="3262" actId="478"/>
        <pc:sldMkLst>
          <pc:docMk/>
          <pc:sldMk cId="1192501565" sldId="265"/>
        </pc:sldMkLst>
      </pc:sldChg>
      <pc:sldChg chg="modNotes">
        <pc:chgData name="SALMON Yves (BPVF)" userId="c78e8145-37fb-4642-89cf-4fc28e350aac" providerId="ADAL" clId="{3DE5054E-E17E-4CC5-938B-A8ED0D1A7618}" dt="2026-03-25T18:36:59.298" v="3560" actId="20577"/>
        <pc:sldMkLst>
          <pc:docMk/>
          <pc:sldMk cId="3731404301" sldId="266"/>
        </pc:sldMkLst>
      </pc:sldChg>
      <pc:sldChg chg="modNotes modNotesTx">
        <pc:chgData name="SALMON Yves (BPVF)" userId="c78e8145-37fb-4642-89cf-4fc28e350aac" providerId="ADAL" clId="{3DE5054E-E17E-4CC5-938B-A8ED0D1A7618}" dt="2026-03-25T18:42:38.858" v="3727" actId="20577"/>
        <pc:sldMkLst>
          <pc:docMk/>
          <pc:sldMk cId="1076764545" sldId="267"/>
        </pc:sldMkLst>
      </pc:sldChg>
      <pc:sldChg chg="modNotes modNotesTx">
        <pc:chgData name="SALMON Yves (BPVF)" userId="c78e8145-37fb-4642-89cf-4fc28e350aac" providerId="ADAL" clId="{3DE5054E-E17E-4CC5-938B-A8ED0D1A7618}" dt="2026-03-22T13:42:12.455" v="1272" actId="20577"/>
        <pc:sldMkLst>
          <pc:docMk/>
          <pc:sldMk cId="2883085806" sldId="269"/>
        </pc:sldMkLst>
      </pc:sldChg>
      <pc:sldChg chg="modSp modNotes modNotesTx">
        <pc:chgData name="SALMON Yves (BPVF)" userId="c78e8145-37fb-4642-89cf-4fc28e350aac" providerId="ADAL" clId="{3DE5054E-E17E-4CC5-938B-A8ED0D1A7618}" dt="2026-03-25T18:37:30.239" v="3565" actId="20577"/>
        <pc:sldMkLst>
          <pc:docMk/>
          <pc:sldMk cId="2381352677" sldId="270"/>
        </pc:sldMkLst>
        <pc:spChg chg="mod">
          <ac:chgData name="SALMON Yves (BPVF)" userId="c78e8145-37fb-4642-89cf-4fc28e350aac" providerId="ADAL" clId="{3DE5054E-E17E-4CC5-938B-A8ED0D1A7618}" dt="2026-03-22T13:57:12.493" v="1822" actId="20577"/>
          <ac:spMkLst>
            <pc:docMk/>
            <pc:sldMk cId="2381352677" sldId="270"/>
            <ac:spMk id="4" creationId="{D44BE3EE-1F4D-88DD-D62D-450ECACC5CC0}"/>
          </ac:spMkLst>
        </pc:spChg>
      </pc:sldChg>
      <pc:sldChg chg="modNotes">
        <pc:chgData name="SALMON Yves (BPVF)" userId="c78e8145-37fb-4642-89cf-4fc28e350aac" providerId="ADAL" clId="{3DE5054E-E17E-4CC5-938B-A8ED0D1A7618}" dt="2026-03-22T08:52:16.779" v="647"/>
        <pc:sldMkLst>
          <pc:docMk/>
          <pc:sldMk cId="248203510" sldId="271"/>
        </pc:sldMkLst>
      </pc:sldChg>
      <pc:sldChg chg="addSp delSp modSp mod modNotes modNotesTx">
        <pc:chgData name="SALMON Yves (BPVF)" userId="c78e8145-37fb-4642-89cf-4fc28e350aac" providerId="ADAL" clId="{3DE5054E-E17E-4CC5-938B-A8ED0D1A7618}" dt="2026-03-25T18:40:06.407" v="3602" actId="255"/>
        <pc:sldMkLst>
          <pc:docMk/>
          <pc:sldMk cId="3177549171" sldId="272"/>
        </pc:sldMkLst>
      </pc:sldChg>
      <pc:sldChg chg="modNotes modNotesTx">
        <pc:chgData name="SALMON Yves (BPVF)" userId="c78e8145-37fb-4642-89cf-4fc28e350aac" providerId="ADAL" clId="{3DE5054E-E17E-4CC5-938B-A8ED0D1A7618}" dt="2026-03-25T18:41:03.734" v="3612" actId="255"/>
        <pc:sldMkLst>
          <pc:docMk/>
          <pc:sldMk cId="2959797003" sldId="273"/>
        </pc:sldMkLst>
      </pc:sldChg>
      <pc:sldChg chg="modNotes">
        <pc:chgData name="SALMON Yves (BPVF)" userId="c78e8145-37fb-4642-89cf-4fc28e350aac" providerId="ADAL" clId="{3DE5054E-E17E-4CC5-938B-A8ED0D1A7618}" dt="2026-03-25T18:38:32.260" v="3571" actId="404"/>
        <pc:sldMkLst>
          <pc:docMk/>
          <pc:sldMk cId="179737426" sldId="274"/>
        </pc:sldMkLst>
      </pc:sldChg>
      <pc:sldChg chg="modNotes">
        <pc:chgData name="SALMON Yves (BPVF)" userId="c78e8145-37fb-4642-89cf-4fc28e350aac" providerId="ADAL" clId="{3DE5054E-E17E-4CC5-938B-A8ED0D1A7618}" dt="2026-03-22T08:52:16.779" v="647"/>
        <pc:sldMkLst>
          <pc:docMk/>
          <pc:sldMk cId="81158527" sldId="275"/>
        </pc:sldMkLst>
      </pc:sldChg>
      <pc:sldChg chg="modNotes">
        <pc:chgData name="SALMON Yves (BPVF)" userId="c78e8145-37fb-4642-89cf-4fc28e350aac" providerId="ADAL" clId="{3DE5054E-E17E-4CC5-938B-A8ED0D1A7618}" dt="2026-03-22T08:52:16.779" v="647"/>
        <pc:sldMkLst>
          <pc:docMk/>
          <pc:sldMk cId="3913711491" sldId="276"/>
        </pc:sldMkLst>
      </pc:sldChg>
      <pc:sldChg chg="modNotes">
        <pc:chgData name="SALMON Yves (BPVF)" userId="c78e8145-37fb-4642-89cf-4fc28e350aac" providerId="ADAL" clId="{3DE5054E-E17E-4CC5-938B-A8ED0D1A7618}" dt="2026-03-25T18:45:29.487" v="4118" actId="20577"/>
        <pc:sldMkLst>
          <pc:docMk/>
          <pc:sldMk cId="3079104882" sldId="277"/>
        </pc:sldMkLst>
      </pc:sldChg>
      <pc:sldChg chg="modNotes">
        <pc:chgData name="SALMON Yves (BPVF)" userId="c78e8145-37fb-4642-89cf-4fc28e350aac" providerId="ADAL" clId="{3DE5054E-E17E-4CC5-938B-A8ED0D1A7618}" dt="2026-03-22T08:52:16.779" v="647"/>
        <pc:sldMkLst>
          <pc:docMk/>
          <pc:sldMk cId="1633246828" sldId="278"/>
        </pc:sldMkLst>
      </pc:sldChg>
      <pc:sldChg chg="modNotes">
        <pc:chgData name="SALMON Yves (BPVF)" userId="c78e8145-37fb-4642-89cf-4fc28e350aac" providerId="ADAL" clId="{3DE5054E-E17E-4CC5-938B-A8ED0D1A7618}" dt="2026-03-25T18:46:37.419" v="4236" actId="20577"/>
        <pc:sldMkLst>
          <pc:docMk/>
          <pc:sldMk cId="3863301661" sldId="279"/>
        </pc:sldMkLst>
      </pc:sldChg>
      <pc:sldChg chg="modNotes modNotesTx">
        <pc:chgData name="SALMON Yves (BPVF)" userId="c78e8145-37fb-4642-89cf-4fc28e350aac" providerId="ADAL" clId="{3DE5054E-E17E-4CC5-938B-A8ED0D1A7618}" dt="2026-03-22T14:42:45.998" v="2462" actId="20577"/>
        <pc:sldMkLst>
          <pc:docMk/>
          <pc:sldMk cId="3070759685" sldId="281"/>
        </pc:sldMkLst>
      </pc:sldChg>
      <pc:sldChg chg="modNotes">
        <pc:chgData name="SALMON Yves (BPVF)" userId="c78e8145-37fb-4642-89cf-4fc28e350aac" providerId="ADAL" clId="{3DE5054E-E17E-4CC5-938B-A8ED0D1A7618}" dt="2026-03-22T08:52:16.779" v="647"/>
        <pc:sldMkLst>
          <pc:docMk/>
          <pc:sldMk cId="1312244190" sldId="282"/>
        </pc:sldMkLst>
      </pc:sldChg>
      <pc:sldChg chg="modSp modNotes modNotesTx">
        <pc:chgData name="SALMON Yves (BPVF)" userId="c78e8145-37fb-4642-89cf-4fc28e350aac" providerId="ADAL" clId="{3DE5054E-E17E-4CC5-938B-A8ED0D1A7618}" dt="2026-03-22T17:25:03.565" v="3234" actId="20577"/>
        <pc:sldMkLst>
          <pc:docMk/>
          <pc:sldMk cId="510781882" sldId="283"/>
        </pc:sldMkLst>
        <pc:spChg chg="mod">
          <ac:chgData name="SALMON Yves (BPVF)" userId="c78e8145-37fb-4642-89cf-4fc28e350aac" providerId="ADAL" clId="{3DE5054E-E17E-4CC5-938B-A8ED0D1A7618}" dt="2026-03-22T17:24:06.441" v="3227" actId="313"/>
          <ac:spMkLst>
            <pc:docMk/>
            <pc:sldMk cId="510781882" sldId="283"/>
            <ac:spMk id="3" creationId="{9E766AE2-C250-4E0B-EE50-FA942EEBFBC8}"/>
          </ac:spMkLst>
        </pc:spChg>
      </pc:sldChg>
      <pc:sldChg chg="modSp mod modNotes">
        <pc:chgData name="SALMON Yves (BPVF)" userId="c78e8145-37fb-4642-89cf-4fc28e350aac" providerId="ADAL" clId="{3DE5054E-E17E-4CC5-938B-A8ED0D1A7618}" dt="2026-03-22T15:51:33.365" v="2937" actId="20577"/>
        <pc:sldMkLst>
          <pc:docMk/>
          <pc:sldMk cId="0" sldId="284"/>
        </pc:sldMkLst>
        <pc:spChg chg="mod">
          <ac:chgData name="SALMON Yves (BPVF)" userId="c78e8145-37fb-4642-89cf-4fc28e350aac" providerId="ADAL" clId="{3DE5054E-E17E-4CC5-938B-A8ED0D1A7618}" dt="2026-03-22T15:51:33.365" v="2937" actId="20577"/>
          <ac:spMkLst>
            <pc:docMk/>
            <pc:sldMk cId="0" sldId="284"/>
            <ac:spMk id="3" creationId="{BB96DFE7-403B-05D0-B266-CEBEAE208749}"/>
          </ac:spMkLst>
        </pc:spChg>
      </pc:sldChg>
      <pc:sldChg chg="modNotes">
        <pc:chgData name="SALMON Yves (BPVF)" userId="c78e8145-37fb-4642-89cf-4fc28e350aac" providerId="ADAL" clId="{3DE5054E-E17E-4CC5-938B-A8ED0D1A7618}" dt="2026-03-25T18:47:37.372" v="4256" actId="20577"/>
        <pc:sldMkLst>
          <pc:docMk/>
          <pc:sldMk cId="0" sldId="285"/>
        </pc:sldMkLst>
      </pc:sldChg>
      <pc:sldChg chg="modNotes">
        <pc:chgData name="SALMON Yves (BPVF)" userId="c78e8145-37fb-4642-89cf-4fc28e350aac" providerId="ADAL" clId="{3DE5054E-E17E-4CC5-938B-A8ED0D1A7618}" dt="2026-03-25T18:48:19.207" v="4322" actId="20577"/>
        <pc:sldMkLst>
          <pc:docMk/>
          <pc:sldMk cId="0" sldId="286"/>
        </pc:sldMkLst>
      </pc:sldChg>
      <pc:sldChg chg="modNotes">
        <pc:chgData name="SALMON Yves (BPVF)" userId="c78e8145-37fb-4642-89cf-4fc28e350aac" providerId="ADAL" clId="{3DE5054E-E17E-4CC5-938B-A8ED0D1A7618}" dt="2026-03-22T08:52:16.779" v="647"/>
        <pc:sldMkLst>
          <pc:docMk/>
          <pc:sldMk cId="0" sldId="304"/>
        </pc:sldMkLst>
      </pc:sldChg>
      <pc:sldChg chg="modSp mod modNotes">
        <pc:chgData name="SALMON Yves (BPVF)" userId="c78e8145-37fb-4642-89cf-4fc28e350aac" providerId="ADAL" clId="{3DE5054E-E17E-4CC5-938B-A8ED0D1A7618}" dt="2026-03-25T18:53:42.012" v="4542" actId="20577"/>
        <pc:sldMkLst>
          <pc:docMk/>
          <pc:sldMk cId="0" sldId="426"/>
        </pc:sldMkLst>
        <pc:spChg chg="mod">
          <ac:chgData name="SALMON Yves (BPVF)" userId="c78e8145-37fb-4642-89cf-4fc28e350aac" providerId="ADAL" clId="{3DE5054E-E17E-4CC5-938B-A8ED0D1A7618}" dt="2026-03-22T15:30:21.489" v="2464" actId="20577"/>
          <ac:spMkLst>
            <pc:docMk/>
            <pc:sldMk cId="0" sldId="426"/>
            <ac:spMk id="366615" creationId="{186F3CFF-53D5-7F29-AF7E-B093B51D5BB6}"/>
          </ac:spMkLst>
        </pc:spChg>
      </pc:sldChg>
      <pc:sldChg chg="modNotes">
        <pc:chgData name="SALMON Yves (BPVF)" userId="c78e8145-37fb-4642-89cf-4fc28e350aac" providerId="ADAL" clId="{3DE5054E-E17E-4CC5-938B-A8ED0D1A7618}" dt="2026-03-22T08:52:16.779" v="647"/>
        <pc:sldMkLst>
          <pc:docMk/>
          <pc:sldMk cId="0" sldId="443"/>
        </pc:sldMkLst>
      </pc:sldChg>
      <pc:sldChg chg="modNotes">
        <pc:chgData name="SALMON Yves (BPVF)" userId="c78e8145-37fb-4642-89cf-4fc28e350aac" providerId="ADAL" clId="{3DE5054E-E17E-4CC5-938B-A8ED0D1A7618}" dt="2026-03-22T08:52:16.779" v="647"/>
        <pc:sldMkLst>
          <pc:docMk/>
          <pc:sldMk cId="0" sldId="444"/>
        </pc:sldMkLst>
      </pc:sldChg>
      <pc:sldChg chg="modNotes">
        <pc:chgData name="SALMON Yves (BPVF)" userId="c78e8145-37fb-4642-89cf-4fc28e350aac" providerId="ADAL" clId="{3DE5054E-E17E-4CC5-938B-A8ED0D1A7618}" dt="2026-03-22T08:52:16.779" v="647"/>
        <pc:sldMkLst>
          <pc:docMk/>
          <pc:sldMk cId="0" sldId="450"/>
        </pc:sldMkLst>
      </pc:sldChg>
      <pc:sldChg chg="modNotes">
        <pc:chgData name="SALMON Yves (BPVF)" userId="c78e8145-37fb-4642-89cf-4fc28e350aac" providerId="ADAL" clId="{3DE5054E-E17E-4CC5-938B-A8ED0D1A7618}" dt="2026-03-22T08:52:16.779" v="647"/>
        <pc:sldMkLst>
          <pc:docMk/>
          <pc:sldMk cId="0" sldId="451"/>
        </pc:sldMkLst>
      </pc:sldChg>
      <pc:sldChg chg="modNotes">
        <pc:chgData name="SALMON Yves (BPVF)" userId="c78e8145-37fb-4642-89cf-4fc28e350aac" providerId="ADAL" clId="{3DE5054E-E17E-4CC5-938B-A8ED0D1A7618}" dt="2026-03-22T08:52:16.779" v="647"/>
        <pc:sldMkLst>
          <pc:docMk/>
          <pc:sldMk cId="0" sldId="456"/>
        </pc:sldMkLst>
      </pc:sldChg>
      <pc:sldChg chg="modNotes">
        <pc:chgData name="SALMON Yves (BPVF)" userId="c78e8145-37fb-4642-89cf-4fc28e350aac" providerId="ADAL" clId="{3DE5054E-E17E-4CC5-938B-A8ED0D1A7618}" dt="2026-03-22T08:52:16.779" v="647"/>
        <pc:sldMkLst>
          <pc:docMk/>
          <pc:sldMk cId="0" sldId="460"/>
        </pc:sldMkLst>
      </pc:sldChg>
      <pc:sldChg chg="modNotes">
        <pc:chgData name="SALMON Yves (BPVF)" userId="c78e8145-37fb-4642-89cf-4fc28e350aac" providerId="ADAL" clId="{3DE5054E-E17E-4CC5-938B-A8ED0D1A7618}" dt="2026-03-22T08:52:16.779" v="647"/>
        <pc:sldMkLst>
          <pc:docMk/>
          <pc:sldMk cId="0" sldId="461"/>
        </pc:sldMkLst>
      </pc:sldChg>
      <pc:sldChg chg="modNotes modNotesTx">
        <pc:chgData name="SALMON Yves (BPVF)" userId="c78e8145-37fb-4642-89cf-4fc28e350aac" providerId="ADAL" clId="{3DE5054E-E17E-4CC5-938B-A8ED0D1A7618}" dt="2026-03-22T15:47:56.889" v="2835" actId="20577"/>
        <pc:sldMkLst>
          <pc:docMk/>
          <pc:sldMk cId="0" sldId="475"/>
        </pc:sldMkLst>
      </pc:sldChg>
      <pc:sldChg chg="modNotes">
        <pc:chgData name="SALMON Yves (BPVF)" userId="c78e8145-37fb-4642-89cf-4fc28e350aac" providerId="ADAL" clId="{3DE5054E-E17E-4CC5-938B-A8ED0D1A7618}" dt="2026-03-22T08:52:16.779" v="647"/>
        <pc:sldMkLst>
          <pc:docMk/>
          <pc:sldMk cId="2717387031" sldId="483"/>
        </pc:sldMkLst>
      </pc:sldChg>
      <pc:sldChg chg="modNotes">
        <pc:chgData name="SALMON Yves (BPVF)" userId="c78e8145-37fb-4642-89cf-4fc28e350aac" providerId="ADAL" clId="{3DE5054E-E17E-4CC5-938B-A8ED0D1A7618}" dt="2026-03-22T08:52:16.779" v="647"/>
        <pc:sldMkLst>
          <pc:docMk/>
          <pc:sldMk cId="2790003460" sldId="484"/>
        </pc:sldMkLst>
      </pc:sldChg>
      <pc:sldChg chg="modNotes">
        <pc:chgData name="SALMON Yves (BPVF)" userId="c78e8145-37fb-4642-89cf-4fc28e350aac" providerId="ADAL" clId="{3DE5054E-E17E-4CC5-938B-A8ED0D1A7618}" dt="2026-03-25T18:55:34.335" v="4704" actId="20577"/>
        <pc:sldMkLst>
          <pc:docMk/>
          <pc:sldMk cId="1144114299" sldId="488"/>
        </pc:sldMkLst>
      </pc:sldChg>
      <pc:sldChg chg="modNotes modNotesTx">
        <pc:chgData name="SALMON Yves (BPVF)" userId="c78e8145-37fb-4642-89cf-4fc28e350aac" providerId="ADAL" clId="{3DE5054E-E17E-4CC5-938B-A8ED0D1A7618}" dt="2026-03-22T15:42:14.696" v="2798" actId="20577"/>
        <pc:sldMkLst>
          <pc:docMk/>
          <pc:sldMk cId="2644754615" sldId="489"/>
        </pc:sldMkLst>
      </pc:sldChg>
      <pc:sldChg chg="ord modTransition">
        <pc:chgData name="SALMON Yves (BPVF)" userId="c78e8145-37fb-4642-89cf-4fc28e350aac" providerId="ADAL" clId="{3DE5054E-E17E-4CC5-938B-A8ED0D1A7618}" dt="2026-03-22T17:05:50.219" v="3024"/>
        <pc:sldMkLst>
          <pc:docMk/>
          <pc:sldMk cId="2325320503" sldId="490"/>
        </pc:sldMkLst>
      </pc:sldChg>
      <pc:sldChg chg="modNotes">
        <pc:chgData name="SALMON Yves (BPVF)" userId="c78e8145-37fb-4642-89cf-4fc28e350aac" providerId="ADAL" clId="{3DE5054E-E17E-4CC5-938B-A8ED0D1A7618}" dt="2026-03-22T08:52:16.779" v="647"/>
        <pc:sldMkLst>
          <pc:docMk/>
          <pc:sldMk cId="1415551860" sldId="491"/>
        </pc:sldMkLst>
      </pc:sldChg>
      <pc:sldChg chg="addSp delSp modSp new mod modAnim modNotesTx">
        <pc:chgData name="SALMON Yves (BPVF)" userId="c78e8145-37fb-4642-89cf-4fc28e350aac" providerId="ADAL" clId="{3DE5054E-E17E-4CC5-938B-A8ED0D1A7618}" dt="2026-03-26T07:07:48.362" v="4717" actId="20577"/>
        <pc:sldMkLst>
          <pc:docMk/>
          <pc:sldMk cId="2970632609" sldId="492"/>
        </pc:sldMkLst>
        <pc:spChg chg="mod">
          <ac:chgData name="SALMON Yves (BPVF)" userId="c78e8145-37fb-4642-89cf-4fc28e350aac" providerId="ADAL" clId="{3DE5054E-E17E-4CC5-938B-A8ED0D1A7618}" dt="2026-03-26T07:07:48.362" v="4717" actId="20577"/>
          <ac:spMkLst>
            <pc:docMk/>
            <pc:sldMk cId="2970632609" sldId="492"/>
            <ac:spMk id="2" creationId="{B65333D3-7710-4D9E-318D-64880D56C137}"/>
          </ac:spMkLst>
        </pc:spChg>
        <pc:spChg chg="add mod">
          <ac:chgData name="SALMON Yves (BPVF)" userId="c78e8145-37fb-4642-89cf-4fc28e350aac" providerId="ADAL" clId="{3DE5054E-E17E-4CC5-938B-A8ED0D1A7618}" dt="2026-03-22T09:54:41.732" v="944" actId="1076"/>
          <ac:spMkLst>
            <pc:docMk/>
            <pc:sldMk cId="2970632609" sldId="492"/>
            <ac:spMk id="8" creationId="{77C9CCD7-F49C-31C3-9FA5-CD22CCC9D24B}"/>
          </ac:spMkLst>
        </pc:spChg>
        <pc:spChg chg="add mod">
          <ac:chgData name="SALMON Yves (BPVF)" userId="c78e8145-37fb-4642-89cf-4fc28e350aac" providerId="ADAL" clId="{3DE5054E-E17E-4CC5-938B-A8ED0D1A7618}" dt="2026-03-22T12:30:56.033" v="1054" actId="20577"/>
          <ac:spMkLst>
            <pc:docMk/>
            <pc:sldMk cId="2970632609" sldId="492"/>
            <ac:spMk id="9" creationId="{B0484646-9533-BFFB-0460-1F44666DD6BF}"/>
          </ac:spMkLst>
        </pc:spChg>
        <pc:picChg chg="add mod">
          <ac:chgData name="SALMON Yves (BPVF)" userId="c78e8145-37fb-4642-89cf-4fc28e350aac" providerId="ADAL" clId="{3DE5054E-E17E-4CC5-938B-A8ED0D1A7618}" dt="2026-03-22T09:55:11.461" v="945" actId="1076"/>
          <ac:picMkLst>
            <pc:docMk/>
            <pc:sldMk cId="2970632609" sldId="492"/>
            <ac:picMk id="7" creationId="{4B81AF42-C51A-2466-D2AA-981EF77024DC}"/>
          </ac:picMkLst>
        </pc:picChg>
        <pc:picChg chg="add mod">
          <ac:chgData name="SALMON Yves (BPVF)" userId="c78e8145-37fb-4642-89cf-4fc28e350aac" providerId="ADAL" clId="{3DE5054E-E17E-4CC5-938B-A8ED0D1A7618}" dt="2026-03-22T12:37:30.074" v="1074" actId="1038"/>
          <ac:picMkLst>
            <pc:docMk/>
            <pc:sldMk cId="2970632609" sldId="492"/>
            <ac:picMk id="13" creationId="{CC2E7E10-96FF-53C8-090F-B649CF969AA0}"/>
          </ac:picMkLst>
        </pc:picChg>
      </pc:sldChg>
      <pc:sldChg chg="addSp delSp modSp new mod delAnim modAnim">
        <pc:chgData name="SALMON Yves (BPVF)" userId="c78e8145-37fb-4642-89cf-4fc28e350aac" providerId="ADAL" clId="{3DE5054E-E17E-4CC5-938B-A8ED0D1A7618}" dt="2026-03-22T17:11:28.702" v="3069"/>
        <pc:sldMkLst>
          <pc:docMk/>
          <pc:sldMk cId="1929315819" sldId="493"/>
        </pc:sldMkLst>
        <pc:spChg chg="mod">
          <ac:chgData name="SALMON Yves (BPVF)" userId="c78e8145-37fb-4642-89cf-4fc28e350aac" providerId="ADAL" clId="{3DE5054E-E17E-4CC5-938B-A8ED0D1A7618}" dt="2026-03-22T17:05:01.726" v="3011" actId="20577"/>
          <ac:spMkLst>
            <pc:docMk/>
            <pc:sldMk cId="1929315819" sldId="493"/>
            <ac:spMk id="2" creationId="{A032C8EB-BEB8-0A4F-A875-256A16482899}"/>
          </ac:spMkLst>
        </pc:spChg>
        <pc:spChg chg="add mod">
          <ac:chgData name="SALMON Yves (BPVF)" userId="c78e8145-37fb-4642-89cf-4fc28e350aac" providerId="ADAL" clId="{3DE5054E-E17E-4CC5-938B-A8ED0D1A7618}" dt="2026-03-22T17:10:19.244" v="3045"/>
          <ac:spMkLst>
            <pc:docMk/>
            <pc:sldMk cId="1929315819" sldId="493"/>
            <ac:spMk id="6" creationId="{338FA7DC-028A-8A35-8BEC-299D35BE00DF}"/>
          </ac:spMkLst>
        </pc:spChg>
        <pc:spChg chg="add mod">
          <ac:chgData name="SALMON Yves (BPVF)" userId="c78e8145-37fb-4642-89cf-4fc28e350aac" providerId="ADAL" clId="{3DE5054E-E17E-4CC5-938B-A8ED0D1A7618}" dt="2026-03-22T17:10:47.360" v="3050" actId="14100"/>
          <ac:spMkLst>
            <pc:docMk/>
            <pc:sldMk cId="1929315819" sldId="493"/>
            <ac:spMk id="8" creationId="{0E3FBB0C-FDCB-2A7E-4B7B-AD9675EE11CF}"/>
          </ac:spMkLst>
        </pc:spChg>
      </pc:sldChg>
      <pc:sldMasterChg chg="modSp mod modSldLayout">
        <pc:chgData name="SALMON Yves (BPVF)" userId="c78e8145-37fb-4642-89cf-4fc28e350aac" providerId="ADAL" clId="{3DE5054E-E17E-4CC5-938B-A8ED0D1A7618}" dt="2026-03-23T08:04:06.061" v="3240" actId="20577"/>
        <pc:sldMasterMkLst>
          <pc:docMk/>
          <pc:sldMasterMk cId="818820517" sldId="2147483678"/>
        </pc:sldMasterMkLst>
        <pc:spChg chg="mod">
          <ac:chgData name="SALMON Yves (BPVF)" userId="c78e8145-37fb-4642-89cf-4fc28e350aac" providerId="ADAL" clId="{3DE5054E-E17E-4CC5-938B-A8ED0D1A7618}" dt="2026-03-22T15:50:16.598" v="2860" actId="14100"/>
          <ac:spMkLst>
            <pc:docMk/>
            <pc:sldMasterMk cId="818820517" sldId="2147483678"/>
            <ac:spMk id="4" creationId="{BD2BA8AF-5F6B-0417-43EC-7ECBE80AC459}"/>
          </ac:spMkLst>
        </pc:spChg>
        <pc:spChg chg="mod">
          <ac:chgData name="SALMON Yves (BPVF)" userId="c78e8145-37fb-4642-89cf-4fc28e350aac" providerId="ADAL" clId="{3DE5054E-E17E-4CC5-938B-A8ED0D1A7618}" dt="2026-03-22T15:50:24.435" v="2915" actId="1037"/>
          <ac:spMkLst>
            <pc:docMk/>
            <pc:sldMasterMk cId="818820517" sldId="2147483678"/>
            <ac:spMk id="5" creationId="{2F608C1A-B2A1-72E4-6B70-4616FD035D05}"/>
          </ac:spMkLst>
        </pc:spChg>
        <pc:sldLayoutChg chg="modSp mod">
          <pc:chgData name="SALMON Yves (BPVF)" userId="c78e8145-37fb-4642-89cf-4fc28e350aac" providerId="ADAL" clId="{3DE5054E-E17E-4CC5-938B-A8ED0D1A7618}" dt="2026-03-22T15:51:00.058" v="2933" actId="1037"/>
          <pc:sldLayoutMkLst>
            <pc:docMk/>
            <pc:sldMasterMk cId="818820517" sldId="2147483678"/>
            <pc:sldLayoutMk cId="352938263" sldId="2147483679"/>
          </pc:sldLayoutMkLst>
          <pc:spChg chg="mod">
            <ac:chgData name="SALMON Yves (BPVF)" userId="c78e8145-37fb-4642-89cf-4fc28e350aac" providerId="ADAL" clId="{3DE5054E-E17E-4CC5-938B-A8ED0D1A7618}" dt="2026-03-22T15:51:00.058" v="2933" actId="1037"/>
            <ac:spMkLst>
              <pc:docMk/>
              <pc:sldMasterMk cId="818820517" sldId="2147483678"/>
              <pc:sldLayoutMk cId="352938263" sldId="2147483679"/>
              <ac:spMk id="5" creationId="{FDC3B701-1C21-03D5-27AB-3ECB121E6EA5}"/>
            </ac:spMkLst>
          </pc:spChg>
        </pc:sldLayoutChg>
        <pc:sldLayoutChg chg="modSp">
          <pc:chgData name="SALMON Yves (BPVF)" userId="c78e8145-37fb-4642-89cf-4fc28e350aac" providerId="ADAL" clId="{3DE5054E-E17E-4CC5-938B-A8ED0D1A7618}" dt="2026-03-22T15:52:14.637" v="2938"/>
          <pc:sldLayoutMkLst>
            <pc:docMk/>
            <pc:sldMasterMk cId="818820517" sldId="2147483678"/>
            <pc:sldLayoutMk cId="3229337662" sldId="2147483680"/>
          </pc:sldLayoutMkLst>
          <pc:spChg chg="mod">
            <ac:chgData name="SALMON Yves (BPVF)" userId="c78e8145-37fb-4642-89cf-4fc28e350aac" providerId="ADAL" clId="{3DE5054E-E17E-4CC5-938B-A8ED0D1A7618}" dt="2026-03-22T15:52:14.637" v="2938"/>
            <ac:spMkLst>
              <pc:docMk/>
              <pc:sldMasterMk cId="818820517" sldId="2147483678"/>
              <pc:sldLayoutMk cId="3229337662" sldId="2147483680"/>
              <ac:spMk id="5" creationId="{87BC2546-0667-383A-9CCE-9FBDABB5402F}"/>
            </ac:spMkLst>
          </pc:spChg>
        </pc:sldLayoutChg>
        <pc:sldLayoutChg chg="addSp delSp modSp">
          <pc:chgData name="SALMON Yves (BPVF)" userId="c78e8145-37fb-4642-89cf-4fc28e350aac" providerId="ADAL" clId="{3DE5054E-E17E-4CC5-938B-A8ED0D1A7618}" dt="2026-03-23T08:02:12.788" v="3236"/>
          <pc:sldLayoutMkLst>
            <pc:docMk/>
            <pc:sldMasterMk cId="818820517" sldId="2147483678"/>
            <pc:sldLayoutMk cId="732380870" sldId="2147483681"/>
          </pc:sldLayoutMkLst>
          <pc:spChg chg="mod">
            <ac:chgData name="SALMON Yves (BPVF)" userId="c78e8145-37fb-4642-89cf-4fc28e350aac" providerId="ADAL" clId="{3DE5054E-E17E-4CC5-938B-A8ED0D1A7618}" dt="2026-03-22T15:52:26.110" v="2939"/>
            <ac:spMkLst>
              <pc:docMk/>
              <pc:sldMasterMk cId="818820517" sldId="2147483678"/>
              <pc:sldLayoutMk cId="732380870" sldId="2147483681"/>
              <ac:spMk id="5" creationId="{5E9562BC-AD28-4307-2F28-4F59146E55C0}"/>
            </ac:spMkLst>
          </pc:spChg>
          <pc:spChg chg="add mod">
            <ac:chgData name="SALMON Yves (BPVF)" userId="c78e8145-37fb-4642-89cf-4fc28e350aac" providerId="ADAL" clId="{3DE5054E-E17E-4CC5-938B-A8ED0D1A7618}" dt="2026-03-23T08:02:12.788" v="3236"/>
            <ac:spMkLst>
              <pc:docMk/>
              <pc:sldMasterMk cId="818820517" sldId="2147483678"/>
              <pc:sldLayoutMk cId="732380870" sldId="2147483681"/>
              <ac:spMk id="7" creationId="{29A6BB7D-34F6-2468-311E-FE2CDE7063F5}"/>
            </ac:spMkLst>
          </pc:spChg>
        </pc:sldLayoutChg>
        <pc:sldLayoutChg chg="modSp">
          <pc:chgData name="SALMON Yves (BPVF)" userId="c78e8145-37fb-4642-89cf-4fc28e350aac" providerId="ADAL" clId="{3DE5054E-E17E-4CC5-938B-A8ED0D1A7618}" dt="2026-03-22T15:52:31.582" v="2940"/>
          <pc:sldLayoutMkLst>
            <pc:docMk/>
            <pc:sldMasterMk cId="818820517" sldId="2147483678"/>
            <pc:sldLayoutMk cId="2087347053" sldId="2147483682"/>
          </pc:sldLayoutMkLst>
          <pc:spChg chg="mod">
            <ac:chgData name="SALMON Yves (BPVF)" userId="c78e8145-37fb-4642-89cf-4fc28e350aac" providerId="ADAL" clId="{3DE5054E-E17E-4CC5-938B-A8ED0D1A7618}" dt="2026-03-22T15:52:31.582" v="2940"/>
            <ac:spMkLst>
              <pc:docMk/>
              <pc:sldMasterMk cId="818820517" sldId="2147483678"/>
              <pc:sldLayoutMk cId="2087347053" sldId="2147483682"/>
              <ac:spMk id="6" creationId="{FA49DD12-8DB5-D43A-E8F6-4ACD6E451491}"/>
            </ac:spMkLst>
          </pc:spChg>
        </pc:sldLayoutChg>
        <pc:sldLayoutChg chg="modSp">
          <pc:chgData name="SALMON Yves (BPVF)" userId="c78e8145-37fb-4642-89cf-4fc28e350aac" providerId="ADAL" clId="{3DE5054E-E17E-4CC5-938B-A8ED0D1A7618}" dt="2026-03-22T15:52:36.110" v="2941"/>
          <pc:sldLayoutMkLst>
            <pc:docMk/>
            <pc:sldMasterMk cId="818820517" sldId="2147483678"/>
            <pc:sldLayoutMk cId="3844546598" sldId="2147483683"/>
          </pc:sldLayoutMkLst>
          <pc:spChg chg="mod">
            <ac:chgData name="SALMON Yves (BPVF)" userId="c78e8145-37fb-4642-89cf-4fc28e350aac" providerId="ADAL" clId="{3DE5054E-E17E-4CC5-938B-A8ED0D1A7618}" dt="2026-03-22T15:52:36.110" v="2941"/>
            <ac:spMkLst>
              <pc:docMk/>
              <pc:sldMasterMk cId="818820517" sldId="2147483678"/>
              <pc:sldLayoutMk cId="3844546598" sldId="2147483683"/>
              <ac:spMk id="8" creationId="{BC2B5092-EE52-FBE4-71FA-6F2786E3278C}"/>
            </ac:spMkLst>
          </pc:spChg>
        </pc:sldLayoutChg>
        <pc:sldLayoutChg chg="modSp">
          <pc:chgData name="SALMON Yves (BPVF)" userId="c78e8145-37fb-4642-89cf-4fc28e350aac" providerId="ADAL" clId="{3DE5054E-E17E-4CC5-938B-A8ED0D1A7618}" dt="2026-03-22T15:52:44.409" v="2942"/>
          <pc:sldLayoutMkLst>
            <pc:docMk/>
            <pc:sldMasterMk cId="818820517" sldId="2147483678"/>
            <pc:sldLayoutMk cId="1912563898" sldId="2147483684"/>
          </pc:sldLayoutMkLst>
          <pc:spChg chg="mod">
            <ac:chgData name="SALMON Yves (BPVF)" userId="c78e8145-37fb-4642-89cf-4fc28e350aac" providerId="ADAL" clId="{3DE5054E-E17E-4CC5-938B-A8ED0D1A7618}" dt="2026-03-22T15:52:44.409" v="2942"/>
            <ac:spMkLst>
              <pc:docMk/>
              <pc:sldMasterMk cId="818820517" sldId="2147483678"/>
              <pc:sldLayoutMk cId="1912563898" sldId="2147483684"/>
              <ac:spMk id="4" creationId="{32B1BA9A-D3BF-A404-1BD0-E7ED63C34524}"/>
            </ac:spMkLst>
          </pc:spChg>
        </pc:sldLayoutChg>
        <pc:sldLayoutChg chg="modSp">
          <pc:chgData name="SALMON Yves (BPVF)" userId="c78e8145-37fb-4642-89cf-4fc28e350aac" providerId="ADAL" clId="{3DE5054E-E17E-4CC5-938B-A8ED0D1A7618}" dt="2026-03-22T15:52:52.312" v="2943"/>
          <pc:sldLayoutMkLst>
            <pc:docMk/>
            <pc:sldMasterMk cId="818820517" sldId="2147483678"/>
            <pc:sldLayoutMk cId="741026434" sldId="2147483685"/>
          </pc:sldLayoutMkLst>
          <pc:spChg chg="mod">
            <ac:chgData name="SALMON Yves (BPVF)" userId="c78e8145-37fb-4642-89cf-4fc28e350aac" providerId="ADAL" clId="{3DE5054E-E17E-4CC5-938B-A8ED0D1A7618}" dt="2026-03-22T15:52:52.312" v="2943"/>
            <ac:spMkLst>
              <pc:docMk/>
              <pc:sldMasterMk cId="818820517" sldId="2147483678"/>
              <pc:sldLayoutMk cId="741026434" sldId="2147483685"/>
              <ac:spMk id="3" creationId="{EF7B4C9F-085E-A4FA-F46E-3B141BCEF22E}"/>
            </ac:spMkLst>
          </pc:spChg>
        </pc:sldLayoutChg>
        <pc:sldLayoutChg chg="modSp mod">
          <pc:chgData name="SALMON Yves (BPVF)" userId="c78e8145-37fb-4642-89cf-4fc28e350aac" providerId="ADAL" clId="{3DE5054E-E17E-4CC5-938B-A8ED0D1A7618}" dt="2026-03-23T08:04:06.061" v="3240" actId="20577"/>
          <pc:sldLayoutMkLst>
            <pc:docMk/>
            <pc:sldMasterMk cId="818820517" sldId="2147483678"/>
            <pc:sldLayoutMk cId="946301039" sldId="2147483690"/>
          </pc:sldLayoutMkLst>
          <pc:spChg chg="mod">
            <ac:chgData name="SALMON Yves (BPVF)" userId="c78e8145-37fb-4642-89cf-4fc28e350aac" providerId="ADAL" clId="{3DE5054E-E17E-4CC5-938B-A8ED0D1A7618}" dt="2026-03-23T08:04:06.061" v="3240" actId="20577"/>
            <ac:spMkLst>
              <pc:docMk/>
              <pc:sldMasterMk cId="818820517" sldId="2147483678"/>
              <pc:sldLayoutMk cId="946301039" sldId="2147483690"/>
              <ac:spMk id="5" creationId="{A9EF6799-CFC9-80E5-9FC8-218EAB549479}"/>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EFE18-2F78-4CCE-A083-8AD1B15FE329}" type="doc">
      <dgm:prSet loTypeId="urn:microsoft.com/office/officeart/2005/8/layout/radial1" loCatId="relationship" qsTypeId="urn:microsoft.com/office/officeart/2005/8/quickstyle/simple1" qsCatId="simple" csTypeId="urn:microsoft.com/office/officeart/2005/8/colors/accent1_2" csCatId="accent1" phldr="1"/>
      <dgm:spPr/>
    </dgm:pt>
    <dgm:pt modelId="{CED440CF-A8B7-4251-852E-721D7199EFE2}">
      <dgm:prSet/>
      <dgm:spPr>
        <a:solidFill>
          <a:srgbClr val="92D050"/>
        </a:solidFill>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chemeClr val="tx1"/>
              </a:solidFill>
              <a:effectLst/>
              <a:latin typeface="Verdana" panose="020B0604030504040204" pitchFamily="34" charset="0"/>
            </a:rPr>
            <a:t> </a:t>
          </a:r>
        </a:p>
      </dgm:t>
    </dgm:pt>
    <dgm:pt modelId="{B1334D69-BE4B-4434-8913-6E5172C10A11}" type="parTrans" cxnId="{1E2E4E35-9AD2-4FBD-9923-9506E9AA26E5}">
      <dgm:prSet/>
      <dgm:spPr/>
      <dgm:t>
        <a:bodyPr/>
        <a:lstStyle/>
        <a:p>
          <a:endParaRPr lang="fr-FR"/>
        </a:p>
      </dgm:t>
    </dgm:pt>
    <dgm:pt modelId="{11FAE14A-D2C7-4513-8DA5-17DA846F431B}" type="sibTrans" cxnId="{1E2E4E35-9AD2-4FBD-9923-9506E9AA26E5}">
      <dgm:prSet/>
      <dgm:spPr/>
      <dgm:t>
        <a:bodyPr/>
        <a:lstStyle/>
        <a:p>
          <a:endParaRPr lang="fr-FR"/>
        </a:p>
      </dgm:t>
    </dgm:pt>
    <dgm:pt modelId="{10877A44-CD0E-4793-8775-457B89A5304C}">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Clients</a:t>
          </a:r>
        </a:p>
      </dgm:t>
    </dgm:pt>
    <dgm:pt modelId="{864DB16F-19B9-4683-BDD4-1850D76BA8C7}" type="parTrans" cxnId="{BDAE4A2C-3575-4CC2-960C-BBAD65697030}">
      <dgm:prSet/>
      <dgm:spPr/>
      <dgm:t>
        <a:bodyPr/>
        <a:lstStyle/>
        <a:p>
          <a:endParaRPr lang="fr-FR"/>
        </a:p>
      </dgm:t>
    </dgm:pt>
    <dgm:pt modelId="{209058E0-D442-4969-9F9A-EE1D4F9C1DEE}" type="sibTrans" cxnId="{BDAE4A2C-3575-4CC2-960C-BBAD65697030}">
      <dgm:prSet/>
      <dgm:spPr/>
      <dgm:t>
        <a:bodyPr/>
        <a:lstStyle/>
        <a:p>
          <a:endParaRPr lang="fr-FR"/>
        </a:p>
      </dgm:t>
    </dgm:pt>
    <dgm:pt modelId="{8D2E22DB-DAFE-493E-A226-8BD105991466}">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Salari</a:t>
          </a:r>
          <a:r>
            <a:rPr kumimoji="0" lang="fr-FR" altLang="fr-FR" b="1" i="0" u="none" strike="noStrike" cap="none" normalizeH="0" baseline="0">
              <a:ln>
                <a:noFill/>
              </a:ln>
              <a:solidFill>
                <a:srgbClr val="FFFF00"/>
              </a:solidFill>
              <a:effectLst/>
              <a:latin typeface="Arial" panose="020B0604020202020204" pitchFamily="34" charset="0"/>
            </a:rPr>
            <a:t>é</a:t>
          </a:r>
          <a:r>
            <a:rPr kumimoji="0" lang="fr-FR" altLang="fr-FR" b="1" i="0" u="none" strike="noStrike" cap="none" normalizeH="0" baseline="0">
              <a:ln>
                <a:noFill/>
              </a:ln>
              <a:solidFill>
                <a:srgbClr val="FFFF00"/>
              </a:solidFill>
              <a:effectLst/>
              <a:latin typeface="Verdana" panose="020B0604030504040204" pitchFamily="34" charset="0"/>
            </a:rPr>
            <a:t>s</a:t>
          </a:r>
        </a:p>
      </dgm:t>
    </dgm:pt>
    <dgm:pt modelId="{59D71C0C-5FBD-4FC8-BC28-A91C9617E93B}" type="parTrans" cxnId="{78FEEA79-BFE0-40F9-9A38-AEF75958198B}">
      <dgm:prSet/>
      <dgm:spPr/>
      <dgm:t>
        <a:bodyPr/>
        <a:lstStyle/>
        <a:p>
          <a:endParaRPr lang="fr-FR"/>
        </a:p>
      </dgm:t>
    </dgm:pt>
    <dgm:pt modelId="{606B059D-9232-4CE7-AB75-AC539AFD173B}" type="sibTrans" cxnId="{78FEEA79-BFE0-40F9-9A38-AEF75958198B}">
      <dgm:prSet/>
      <dgm:spPr/>
      <dgm:t>
        <a:bodyPr/>
        <a:lstStyle/>
        <a:p>
          <a:endParaRPr lang="fr-FR"/>
        </a:p>
      </dgm:t>
    </dgm:pt>
    <dgm:pt modelId="{E0E97733-7170-43E9-BC27-108D7716B25A}">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Fournisseurs</a:t>
          </a:r>
        </a:p>
      </dgm:t>
    </dgm:pt>
    <dgm:pt modelId="{6141DEC4-C88D-4F62-890A-FC3CB6C49397}" type="parTrans" cxnId="{F098BA5A-1125-47F8-B62A-55BBF6338C9F}">
      <dgm:prSet/>
      <dgm:spPr/>
      <dgm:t>
        <a:bodyPr/>
        <a:lstStyle/>
        <a:p>
          <a:endParaRPr lang="fr-FR"/>
        </a:p>
      </dgm:t>
    </dgm:pt>
    <dgm:pt modelId="{D08CD0D6-6C86-446D-941C-E024412BABD3}" type="sibTrans" cxnId="{F098BA5A-1125-47F8-B62A-55BBF6338C9F}">
      <dgm:prSet/>
      <dgm:spPr/>
      <dgm:t>
        <a:bodyPr/>
        <a:lstStyle/>
        <a:p>
          <a:endParaRPr lang="fr-FR"/>
        </a:p>
      </dgm:t>
    </dgm:pt>
    <dgm:pt modelId="{A579DED7-3B66-4719-B2F0-2D93578A6116}">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Banquiers</a:t>
          </a:r>
        </a:p>
      </dgm:t>
    </dgm:pt>
    <dgm:pt modelId="{D37CAF09-7C17-48FB-BF91-8539E855E812}" type="parTrans" cxnId="{65F15092-5299-4C31-B404-B897240E2267}">
      <dgm:prSet/>
      <dgm:spPr/>
      <dgm:t>
        <a:bodyPr/>
        <a:lstStyle/>
        <a:p>
          <a:endParaRPr lang="fr-FR"/>
        </a:p>
      </dgm:t>
    </dgm:pt>
    <dgm:pt modelId="{E937C5EB-3312-4E52-83A9-A23B0FC73500}" type="sibTrans" cxnId="{65F15092-5299-4C31-B404-B897240E2267}">
      <dgm:prSet/>
      <dgm:spPr/>
      <dgm:t>
        <a:bodyPr/>
        <a:lstStyle/>
        <a:p>
          <a:endParaRPr lang="fr-FR"/>
        </a:p>
      </dgm:t>
    </dgm:pt>
    <dgm:pt modelId="{09A9C335-355F-4BC1-BA95-93EFA8317D36}">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99"/>
              </a:solidFill>
              <a:effectLst/>
              <a:latin typeface="Verdana" panose="020B0604030504040204" pitchFamily="34" charset="0"/>
            </a:rPr>
            <a:t>Actionnaires</a:t>
          </a:r>
        </a:p>
      </dgm:t>
    </dgm:pt>
    <dgm:pt modelId="{324467DA-5E60-4BE3-999C-25C99B40BDEE}" type="parTrans" cxnId="{13F768DF-4DAE-4391-8884-09BF24576C6F}">
      <dgm:prSet/>
      <dgm:spPr/>
      <dgm:t>
        <a:bodyPr/>
        <a:lstStyle/>
        <a:p>
          <a:endParaRPr lang="fr-FR"/>
        </a:p>
      </dgm:t>
    </dgm:pt>
    <dgm:pt modelId="{5DC8C261-40E4-4090-BC3C-472FE856AE3B}" type="sibTrans" cxnId="{13F768DF-4DAE-4391-8884-09BF24576C6F}">
      <dgm:prSet/>
      <dgm:spPr/>
      <dgm:t>
        <a:bodyPr/>
        <a:lstStyle/>
        <a:p>
          <a:endParaRPr lang="fr-FR"/>
        </a:p>
      </dgm:t>
    </dgm:pt>
    <dgm:pt modelId="{815F263C-9DFC-4259-A6F5-63621A02834D}">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Soci</a:t>
          </a:r>
          <a:r>
            <a:rPr kumimoji="0" lang="fr-FR" altLang="fr-FR" b="1" i="0" u="none" strike="noStrike" cap="none" normalizeH="0" baseline="0">
              <a:ln>
                <a:noFill/>
              </a:ln>
              <a:solidFill>
                <a:srgbClr val="FFFF00"/>
              </a:solidFill>
              <a:effectLst/>
              <a:latin typeface="Arial" panose="020B0604020202020204" pitchFamily="34" charset="0"/>
            </a:rPr>
            <a:t>é</a:t>
          </a:r>
          <a:r>
            <a:rPr kumimoji="0" lang="fr-FR" altLang="fr-FR" b="1" i="0" u="none" strike="noStrike" cap="none" normalizeH="0" baseline="0">
              <a:ln>
                <a:noFill/>
              </a:ln>
              <a:solidFill>
                <a:srgbClr val="FFFF00"/>
              </a:solidFill>
              <a:effectLst/>
              <a:latin typeface="Verdana" panose="020B0604030504040204" pitchFamily="34" charset="0"/>
            </a:rPr>
            <a:t>t</a:t>
          </a:r>
          <a:r>
            <a:rPr kumimoji="0" lang="fr-FR" altLang="fr-FR" b="1" i="0" u="none" strike="noStrike" cap="none" normalizeH="0" baseline="0">
              <a:ln>
                <a:noFill/>
              </a:ln>
              <a:solidFill>
                <a:srgbClr val="FFFF00"/>
              </a:solidFill>
              <a:effectLst/>
              <a:latin typeface="Arial" panose="020B0604020202020204" pitchFamily="34" charset="0"/>
            </a:rPr>
            <a:t>é</a:t>
          </a:r>
          <a:r>
            <a:rPr kumimoji="0" lang="fr-FR" altLang="fr-FR" b="1" i="0" u="none" strike="noStrike" cap="none" normalizeH="0" baseline="0">
              <a:ln>
                <a:noFill/>
              </a:ln>
              <a:solidFill>
                <a:srgbClr val="FFFF00"/>
              </a:solidFill>
              <a:effectLst/>
              <a:latin typeface="Verdana" panose="020B0604030504040204" pitchFamily="34" charset="0"/>
            </a:rPr>
            <a:t> civile</a:t>
          </a:r>
        </a:p>
      </dgm:t>
    </dgm:pt>
    <dgm:pt modelId="{E61A76C3-8580-4E32-B497-A621076DE1D9}" type="parTrans" cxnId="{66967231-58DF-4B79-8E4B-9468D91F4EB4}">
      <dgm:prSet/>
      <dgm:spPr/>
      <dgm:t>
        <a:bodyPr/>
        <a:lstStyle/>
        <a:p>
          <a:endParaRPr lang="fr-FR"/>
        </a:p>
      </dgm:t>
    </dgm:pt>
    <dgm:pt modelId="{F35B6979-AD34-4FA2-AE6F-81E077FCCBDC}" type="sibTrans" cxnId="{66967231-58DF-4B79-8E4B-9468D91F4EB4}">
      <dgm:prSet/>
      <dgm:spPr/>
      <dgm:t>
        <a:bodyPr/>
        <a:lstStyle/>
        <a:p>
          <a:endParaRPr lang="fr-FR"/>
        </a:p>
      </dgm:t>
    </dgm:pt>
    <dgm:pt modelId="{E15E8338-106E-4478-88FF-91BAC457B969}">
      <dgm:prSet/>
      <dgm:spPr/>
      <dgm: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a:ln>
                <a:noFill/>
              </a:ln>
              <a:solidFill>
                <a:srgbClr val="FFFF00"/>
              </a:solidFill>
              <a:effectLst/>
              <a:latin typeface="Verdana" panose="020B0604030504040204" pitchFamily="34" charset="0"/>
            </a:rPr>
            <a:t>Etat</a:t>
          </a:r>
        </a:p>
      </dgm:t>
    </dgm:pt>
    <dgm:pt modelId="{66242A2D-974A-495D-8794-4A9172D34D01}" type="parTrans" cxnId="{0B4BC66B-D991-4207-A59D-2C3ED32115BE}">
      <dgm:prSet/>
      <dgm:spPr/>
      <dgm:t>
        <a:bodyPr/>
        <a:lstStyle/>
        <a:p>
          <a:endParaRPr lang="fr-FR"/>
        </a:p>
      </dgm:t>
    </dgm:pt>
    <dgm:pt modelId="{AB3EB725-74B4-477E-B60D-EB8C7B6E5159}" type="sibTrans" cxnId="{0B4BC66B-D991-4207-A59D-2C3ED32115BE}">
      <dgm:prSet/>
      <dgm:spPr/>
      <dgm:t>
        <a:bodyPr/>
        <a:lstStyle/>
        <a:p>
          <a:endParaRPr lang="fr-FR"/>
        </a:p>
      </dgm:t>
    </dgm:pt>
    <dgm:pt modelId="{40B5E457-B7B8-4B04-84AD-E73617A667FC}" type="pres">
      <dgm:prSet presAssocID="{2B4EFE18-2F78-4CCE-A083-8AD1B15FE329}" presName="cycle" presStyleCnt="0">
        <dgm:presLayoutVars>
          <dgm:chMax val="1"/>
          <dgm:dir/>
          <dgm:animLvl val="ctr"/>
          <dgm:resizeHandles val="exact"/>
        </dgm:presLayoutVars>
      </dgm:prSet>
      <dgm:spPr/>
    </dgm:pt>
    <dgm:pt modelId="{C48D96BC-A979-4CEC-BE76-3A642CE5EC77}" type="pres">
      <dgm:prSet presAssocID="{CED440CF-A8B7-4251-852E-721D7199EFE2}" presName="centerShape" presStyleLbl="node0" presStyleIdx="0" presStyleCnt="1"/>
      <dgm:spPr/>
    </dgm:pt>
    <dgm:pt modelId="{9D9086AA-0ECB-49D8-AAC9-0C49E888D187}" type="pres">
      <dgm:prSet presAssocID="{864DB16F-19B9-4683-BDD4-1850D76BA8C7}" presName="Name9" presStyleLbl="parChTrans1D2" presStyleIdx="0" presStyleCnt="7"/>
      <dgm:spPr/>
    </dgm:pt>
    <dgm:pt modelId="{394CA365-B036-4D0C-BB04-0E11D16D05D3}" type="pres">
      <dgm:prSet presAssocID="{864DB16F-19B9-4683-BDD4-1850D76BA8C7}" presName="connTx" presStyleLbl="parChTrans1D2" presStyleIdx="0" presStyleCnt="7"/>
      <dgm:spPr/>
    </dgm:pt>
    <dgm:pt modelId="{C5ADB3F5-46F4-4F14-8DA8-9CC98F6B11AB}" type="pres">
      <dgm:prSet presAssocID="{10877A44-CD0E-4793-8775-457B89A5304C}" presName="node" presStyleLbl="node1" presStyleIdx="0" presStyleCnt="7">
        <dgm:presLayoutVars>
          <dgm:bulletEnabled val="1"/>
        </dgm:presLayoutVars>
      </dgm:prSet>
      <dgm:spPr/>
    </dgm:pt>
    <dgm:pt modelId="{9E9F18E0-496D-4D55-97FC-AB8F74F79820}" type="pres">
      <dgm:prSet presAssocID="{59D71C0C-5FBD-4FC8-BC28-A91C9617E93B}" presName="Name9" presStyleLbl="parChTrans1D2" presStyleIdx="1" presStyleCnt="7"/>
      <dgm:spPr/>
    </dgm:pt>
    <dgm:pt modelId="{3741783E-7AA8-4637-9B62-F050D97E5D76}" type="pres">
      <dgm:prSet presAssocID="{59D71C0C-5FBD-4FC8-BC28-A91C9617E93B}" presName="connTx" presStyleLbl="parChTrans1D2" presStyleIdx="1" presStyleCnt="7"/>
      <dgm:spPr/>
    </dgm:pt>
    <dgm:pt modelId="{D03B05A9-A0DC-422C-BF8D-733E5F6C0804}" type="pres">
      <dgm:prSet presAssocID="{8D2E22DB-DAFE-493E-A226-8BD105991466}" presName="node" presStyleLbl="node1" presStyleIdx="1" presStyleCnt="7">
        <dgm:presLayoutVars>
          <dgm:bulletEnabled val="1"/>
        </dgm:presLayoutVars>
      </dgm:prSet>
      <dgm:spPr/>
    </dgm:pt>
    <dgm:pt modelId="{DE2157F5-DA03-4578-A6CB-893741C3D2C2}" type="pres">
      <dgm:prSet presAssocID="{6141DEC4-C88D-4F62-890A-FC3CB6C49397}" presName="Name9" presStyleLbl="parChTrans1D2" presStyleIdx="2" presStyleCnt="7"/>
      <dgm:spPr/>
    </dgm:pt>
    <dgm:pt modelId="{0A7C11D9-DD9F-4E67-BFF7-709C5BCD6E2A}" type="pres">
      <dgm:prSet presAssocID="{6141DEC4-C88D-4F62-890A-FC3CB6C49397}" presName="connTx" presStyleLbl="parChTrans1D2" presStyleIdx="2" presStyleCnt="7"/>
      <dgm:spPr/>
    </dgm:pt>
    <dgm:pt modelId="{BD354CD9-F2A6-41F9-8645-A8D35BFE1488}" type="pres">
      <dgm:prSet presAssocID="{E0E97733-7170-43E9-BC27-108D7716B25A}" presName="node" presStyleLbl="node1" presStyleIdx="2" presStyleCnt="7">
        <dgm:presLayoutVars>
          <dgm:bulletEnabled val="1"/>
        </dgm:presLayoutVars>
      </dgm:prSet>
      <dgm:spPr/>
    </dgm:pt>
    <dgm:pt modelId="{2DEF7D63-09E7-4CAB-88F3-C5FBCD4A079A}" type="pres">
      <dgm:prSet presAssocID="{D37CAF09-7C17-48FB-BF91-8539E855E812}" presName="Name9" presStyleLbl="parChTrans1D2" presStyleIdx="3" presStyleCnt="7"/>
      <dgm:spPr/>
    </dgm:pt>
    <dgm:pt modelId="{01588D64-11D2-462F-A28C-A34CF13CD651}" type="pres">
      <dgm:prSet presAssocID="{D37CAF09-7C17-48FB-BF91-8539E855E812}" presName="connTx" presStyleLbl="parChTrans1D2" presStyleIdx="3" presStyleCnt="7"/>
      <dgm:spPr/>
    </dgm:pt>
    <dgm:pt modelId="{BC710263-04AC-47E9-ACA7-8A423E21958F}" type="pres">
      <dgm:prSet presAssocID="{A579DED7-3B66-4719-B2F0-2D93578A6116}" presName="node" presStyleLbl="node1" presStyleIdx="3" presStyleCnt="7">
        <dgm:presLayoutVars>
          <dgm:bulletEnabled val="1"/>
        </dgm:presLayoutVars>
      </dgm:prSet>
      <dgm:spPr/>
    </dgm:pt>
    <dgm:pt modelId="{9C9EE447-57A9-416A-B03E-1CF3811ADB07}" type="pres">
      <dgm:prSet presAssocID="{324467DA-5E60-4BE3-999C-25C99B40BDEE}" presName="Name9" presStyleLbl="parChTrans1D2" presStyleIdx="4" presStyleCnt="7"/>
      <dgm:spPr/>
    </dgm:pt>
    <dgm:pt modelId="{67D7A0DD-47C5-4225-B4CF-643895CA6512}" type="pres">
      <dgm:prSet presAssocID="{324467DA-5E60-4BE3-999C-25C99B40BDEE}" presName="connTx" presStyleLbl="parChTrans1D2" presStyleIdx="4" presStyleCnt="7"/>
      <dgm:spPr/>
    </dgm:pt>
    <dgm:pt modelId="{06A74D10-86EC-4CA3-BD01-617AB2C4C18C}" type="pres">
      <dgm:prSet presAssocID="{09A9C335-355F-4BC1-BA95-93EFA8317D36}" presName="node" presStyleLbl="node1" presStyleIdx="4" presStyleCnt="7">
        <dgm:presLayoutVars>
          <dgm:bulletEnabled val="1"/>
        </dgm:presLayoutVars>
      </dgm:prSet>
      <dgm:spPr/>
    </dgm:pt>
    <dgm:pt modelId="{5D86D673-A1B3-44FE-8416-9CB5A502D58E}" type="pres">
      <dgm:prSet presAssocID="{E61A76C3-8580-4E32-B497-A621076DE1D9}" presName="Name9" presStyleLbl="parChTrans1D2" presStyleIdx="5" presStyleCnt="7"/>
      <dgm:spPr/>
    </dgm:pt>
    <dgm:pt modelId="{8FF30461-E785-4984-A602-9A3BEB8563F8}" type="pres">
      <dgm:prSet presAssocID="{E61A76C3-8580-4E32-B497-A621076DE1D9}" presName="connTx" presStyleLbl="parChTrans1D2" presStyleIdx="5" presStyleCnt="7"/>
      <dgm:spPr/>
    </dgm:pt>
    <dgm:pt modelId="{EC5617B6-88FD-417B-A457-65796886F17B}" type="pres">
      <dgm:prSet presAssocID="{815F263C-9DFC-4259-A6F5-63621A02834D}" presName="node" presStyleLbl="node1" presStyleIdx="5" presStyleCnt="7">
        <dgm:presLayoutVars>
          <dgm:bulletEnabled val="1"/>
        </dgm:presLayoutVars>
      </dgm:prSet>
      <dgm:spPr/>
    </dgm:pt>
    <dgm:pt modelId="{C37B38A1-7ACE-4A30-8D14-C588B8E9E6BD}" type="pres">
      <dgm:prSet presAssocID="{66242A2D-974A-495D-8794-4A9172D34D01}" presName="Name9" presStyleLbl="parChTrans1D2" presStyleIdx="6" presStyleCnt="7"/>
      <dgm:spPr/>
    </dgm:pt>
    <dgm:pt modelId="{B91B6048-9F8D-4F3D-8A8A-7D2073F80FC9}" type="pres">
      <dgm:prSet presAssocID="{66242A2D-974A-495D-8794-4A9172D34D01}" presName="connTx" presStyleLbl="parChTrans1D2" presStyleIdx="6" presStyleCnt="7"/>
      <dgm:spPr/>
    </dgm:pt>
    <dgm:pt modelId="{32709CCF-50B1-4426-96CE-72F03ED12F99}" type="pres">
      <dgm:prSet presAssocID="{E15E8338-106E-4478-88FF-91BAC457B969}" presName="node" presStyleLbl="node1" presStyleIdx="6" presStyleCnt="7">
        <dgm:presLayoutVars>
          <dgm:bulletEnabled val="1"/>
        </dgm:presLayoutVars>
      </dgm:prSet>
      <dgm:spPr/>
    </dgm:pt>
  </dgm:ptLst>
  <dgm:cxnLst>
    <dgm:cxn modelId="{A0199707-AE09-402B-A8EE-378F236E8F19}" type="presOf" srcId="{59D71C0C-5FBD-4FC8-BC28-A91C9617E93B}" destId="{9E9F18E0-496D-4D55-97FC-AB8F74F79820}" srcOrd="0" destOrd="0" presId="urn:microsoft.com/office/officeart/2005/8/layout/radial1"/>
    <dgm:cxn modelId="{0A147909-5D77-49C3-98FE-2191EF549C32}" type="presOf" srcId="{E15E8338-106E-4478-88FF-91BAC457B969}" destId="{32709CCF-50B1-4426-96CE-72F03ED12F99}" srcOrd="0" destOrd="0" presId="urn:microsoft.com/office/officeart/2005/8/layout/radial1"/>
    <dgm:cxn modelId="{41F4160B-ACD4-44F8-80B6-CD56B760ABA8}" type="presOf" srcId="{CED440CF-A8B7-4251-852E-721D7199EFE2}" destId="{C48D96BC-A979-4CEC-BE76-3A642CE5EC77}" srcOrd="0" destOrd="0" presId="urn:microsoft.com/office/officeart/2005/8/layout/radial1"/>
    <dgm:cxn modelId="{C44E501D-EBB8-4F2F-B9F0-4985E60A294A}" type="presOf" srcId="{8D2E22DB-DAFE-493E-A226-8BD105991466}" destId="{D03B05A9-A0DC-422C-BF8D-733E5F6C0804}" srcOrd="0" destOrd="0" presId="urn:microsoft.com/office/officeart/2005/8/layout/radial1"/>
    <dgm:cxn modelId="{3CE66E1F-F0A4-4116-AF6D-E60B822AC440}" type="presOf" srcId="{6141DEC4-C88D-4F62-890A-FC3CB6C49397}" destId="{DE2157F5-DA03-4578-A6CB-893741C3D2C2}" srcOrd="0" destOrd="0" presId="urn:microsoft.com/office/officeart/2005/8/layout/radial1"/>
    <dgm:cxn modelId="{60C3432A-C09C-4D7F-A52A-0953293FC943}" type="presOf" srcId="{2B4EFE18-2F78-4CCE-A083-8AD1B15FE329}" destId="{40B5E457-B7B8-4B04-84AD-E73617A667FC}" srcOrd="0" destOrd="0" presId="urn:microsoft.com/office/officeart/2005/8/layout/radial1"/>
    <dgm:cxn modelId="{BDAE4A2C-3575-4CC2-960C-BBAD65697030}" srcId="{CED440CF-A8B7-4251-852E-721D7199EFE2}" destId="{10877A44-CD0E-4793-8775-457B89A5304C}" srcOrd="0" destOrd="0" parTransId="{864DB16F-19B9-4683-BDD4-1850D76BA8C7}" sibTransId="{209058E0-D442-4969-9F9A-EE1D4F9C1DEE}"/>
    <dgm:cxn modelId="{66967231-58DF-4B79-8E4B-9468D91F4EB4}" srcId="{CED440CF-A8B7-4251-852E-721D7199EFE2}" destId="{815F263C-9DFC-4259-A6F5-63621A02834D}" srcOrd="5" destOrd="0" parTransId="{E61A76C3-8580-4E32-B497-A621076DE1D9}" sibTransId="{F35B6979-AD34-4FA2-AE6F-81E077FCCBDC}"/>
    <dgm:cxn modelId="{1E2E4E35-9AD2-4FBD-9923-9506E9AA26E5}" srcId="{2B4EFE18-2F78-4CCE-A083-8AD1B15FE329}" destId="{CED440CF-A8B7-4251-852E-721D7199EFE2}" srcOrd="0" destOrd="0" parTransId="{B1334D69-BE4B-4434-8913-6E5172C10A11}" sibTransId="{11FAE14A-D2C7-4513-8DA5-17DA846F431B}"/>
    <dgm:cxn modelId="{A150A03B-9A12-446A-8E8E-AF0FA309762B}" type="presOf" srcId="{59D71C0C-5FBD-4FC8-BC28-A91C9617E93B}" destId="{3741783E-7AA8-4637-9B62-F050D97E5D76}" srcOrd="1" destOrd="0" presId="urn:microsoft.com/office/officeart/2005/8/layout/radial1"/>
    <dgm:cxn modelId="{4D57935C-9F52-436C-B03A-F74B46D183A9}" type="presOf" srcId="{815F263C-9DFC-4259-A6F5-63621A02834D}" destId="{EC5617B6-88FD-417B-A457-65796886F17B}" srcOrd="0" destOrd="0" presId="urn:microsoft.com/office/officeart/2005/8/layout/radial1"/>
    <dgm:cxn modelId="{0B4BC66B-D991-4207-A59D-2C3ED32115BE}" srcId="{CED440CF-A8B7-4251-852E-721D7199EFE2}" destId="{E15E8338-106E-4478-88FF-91BAC457B969}" srcOrd="6" destOrd="0" parTransId="{66242A2D-974A-495D-8794-4A9172D34D01}" sibTransId="{AB3EB725-74B4-477E-B60D-EB8C7B6E5159}"/>
    <dgm:cxn modelId="{B8820570-0685-459F-8197-4724CF37019C}" type="presOf" srcId="{324467DA-5E60-4BE3-999C-25C99B40BDEE}" destId="{9C9EE447-57A9-416A-B03E-1CF3811ADB07}" srcOrd="0" destOrd="0" presId="urn:microsoft.com/office/officeart/2005/8/layout/radial1"/>
    <dgm:cxn modelId="{629D0D72-18F4-406A-9B1E-8646DA9D55A7}" type="presOf" srcId="{E0E97733-7170-43E9-BC27-108D7716B25A}" destId="{BD354CD9-F2A6-41F9-8645-A8D35BFE1488}" srcOrd="0" destOrd="0" presId="urn:microsoft.com/office/officeart/2005/8/layout/radial1"/>
    <dgm:cxn modelId="{78FEEA79-BFE0-40F9-9A38-AEF75958198B}" srcId="{CED440CF-A8B7-4251-852E-721D7199EFE2}" destId="{8D2E22DB-DAFE-493E-A226-8BD105991466}" srcOrd="1" destOrd="0" parTransId="{59D71C0C-5FBD-4FC8-BC28-A91C9617E93B}" sibTransId="{606B059D-9232-4CE7-AB75-AC539AFD173B}"/>
    <dgm:cxn modelId="{F098BA5A-1125-47F8-B62A-55BBF6338C9F}" srcId="{CED440CF-A8B7-4251-852E-721D7199EFE2}" destId="{E0E97733-7170-43E9-BC27-108D7716B25A}" srcOrd="2" destOrd="0" parTransId="{6141DEC4-C88D-4F62-890A-FC3CB6C49397}" sibTransId="{D08CD0D6-6C86-446D-941C-E024412BABD3}"/>
    <dgm:cxn modelId="{88FD9585-A2E6-4A8F-A0BC-036761F74E52}" type="presOf" srcId="{324467DA-5E60-4BE3-999C-25C99B40BDEE}" destId="{67D7A0DD-47C5-4225-B4CF-643895CA6512}" srcOrd="1" destOrd="0" presId="urn:microsoft.com/office/officeart/2005/8/layout/radial1"/>
    <dgm:cxn modelId="{D0FC0087-1867-4813-9C39-56601949A273}" type="presOf" srcId="{09A9C335-355F-4BC1-BA95-93EFA8317D36}" destId="{06A74D10-86EC-4CA3-BD01-617AB2C4C18C}" srcOrd="0" destOrd="0" presId="urn:microsoft.com/office/officeart/2005/8/layout/radial1"/>
    <dgm:cxn modelId="{57250689-9ED8-4522-BAFD-771FCDF2F0D2}" type="presOf" srcId="{66242A2D-974A-495D-8794-4A9172D34D01}" destId="{C37B38A1-7ACE-4A30-8D14-C588B8E9E6BD}" srcOrd="0" destOrd="0" presId="urn:microsoft.com/office/officeart/2005/8/layout/radial1"/>
    <dgm:cxn modelId="{37626D91-0AEB-4DEC-A94F-C368C400E92F}" type="presOf" srcId="{864DB16F-19B9-4683-BDD4-1850D76BA8C7}" destId="{9D9086AA-0ECB-49D8-AAC9-0C49E888D187}" srcOrd="0" destOrd="0" presId="urn:microsoft.com/office/officeart/2005/8/layout/radial1"/>
    <dgm:cxn modelId="{65F15092-5299-4C31-B404-B897240E2267}" srcId="{CED440CF-A8B7-4251-852E-721D7199EFE2}" destId="{A579DED7-3B66-4719-B2F0-2D93578A6116}" srcOrd="3" destOrd="0" parTransId="{D37CAF09-7C17-48FB-BF91-8539E855E812}" sibTransId="{E937C5EB-3312-4E52-83A9-A23B0FC73500}"/>
    <dgm:cxn modelId="{DB695896-7D73-40C6-8678-775A7F86FB56}" type="presOf" srcId="{E61A76C3-8580-4E32-B497-A621076DE1D9}" destId="{8FF30461-E785-4984-A602-9A3BEB8563F8}" srcOrd="1" destOrd="0" presId="urn:microsoft.com/office/officeart/2005/8/layout/radial1"/>
    <dgm:cxn modelId="{700EFB9C-80BF-4013-9C9C-F0B2C7CFA2B9}" type="presOf" srcId="{E61A76C3-8580-4E32-B497-A621076DE1D9}" destId="{5D86D673-A1B3-44FE-8416-9CB5A502D58E}" srcOrd="0" destOrd="0" presId="urn:microsoft.com/office/officeart/2005/8/layout/radial1"/>
    <dgm:cxn modelId="{5AE244A5-5E78-4DAD-AA90-6B8B9DED5BD1}" type="presOf" srcId="{864DB16F-19B9-4683-BDD4-1850D76BA8C7}" destId="{394CA365-B036-4D0C-BB04-0E11D16D05D3}" srcOrd="1" destOrd="0" presId="urn:microsoft.com/office/officeart/2005/8/layout/radial1"/>
    <dgm:cxn modelId="{575869B4-9BFB-44C2-B56C-C345137CDCC4}" type="presOf" srcId="{66242A2D-974A-495D-8794-4A9172D34D01}" destId="{B91B6048-9F8D-4F3D-8A8A-7D2073F80FC9}" srcOrd="1" destOrd="0" presId="urn:microsoft.com/office/officeart/2005/8/layout/radial1"/>
    <dgm:cxn modelId="{C96AB3C7-2C9A-488F-A61D-47352EA114B5}" type="presOf" srcId="{10877A44-CD0E-4793-8775-457B89A5304C}" destId="{C5ADB3F5-46F4-4F14-8DA8-9CC98F6B11AB}" srcOrd="0" destOrd="0" presId="urn:microsoft.com/office/officeart/2005/8/layout/radial1"/>
    <dgm:cxn modelId="{4F3B28D9-ACD1-4EF7-BBFB-17E4C278B214}" type="presOf" srcId="{6141DEC4-C88D-4F62-890A-FC3CB6C49397}" destId="{0A7C11D9-DD9F-4E67-BFF7-709C5BCD6E2A}" srcOrd="1" destOrd="0" presId="urn:microsoft.com/office/officeart/2005/8/layout/radial1"/>
    <dgm:cxn modelId="{13F768DF-4DAE-4391-8884-09BF24576C6F}" srcId="{CED440CF-A8B7-4251-852E-721D7199EFE2}" destId="{09A9C335-355F-4BC1-BA95-93EFA8317D36}" srcOrd="4" destOrd="0" parTransId="{324467DA-5E60-4BE3-999C-25C99B40BDEE}" sibTransId="{5DC8C261-40E4-4090-BC3C-472FE856AE3B}"/>
    <dgm:cxn modelId="{6BDCA1F1-3046-42E0-A840-0A8CCB1E5DFB}" type="presOf" srcId="{D37CAF09-7C17-48FB-BF91-8539E855E812}" destId="{01588D64-11D2-462F-A28C-A34CF13CD651}" srcOrd="1" destOrd="0" presId="urn:microsoft.com/office/officeart/2005/8/layout/radial1"/>
    <dgm:cxn modelId="{0191B6F2-6BB7-4AB2-930F-E3328DDD5C0F}" type="presOf" srcId="{A579DED7-3B66-4719-B2F0-2D93578A6116}" destId="{BC710263-04AC-47E9-ACA7-8A423E21958F}" srcOrd="0" destOrd="0" presId="urn:microsoft.com/office/officeart/2005/8/layout/radial1"/>
    <dgm:cxn modelId="{92932AF7-AC50-48C0-905E-D53F2E94563A}" type="presOf" srcId="{D37CAF09-7C17-48FB-BF91-8539E855E812}" destId="{2DEF7D63-09E7-4CAB-88F3-C5FBCD4A079A}" srcOrd="0" destOrd="0" presId="urn:microsoft.com/office/officeart/2005/8/layout/radial1"/>
    <dgm:cxn modelId="{425D731C-D607-4C16-AD98-89E2CC87BFBD}" type="presParOf" srcId="{40B5E457-B7B8-4B04-84AD-E73617A667FC}" destId="{C48D96BC-A979-4CEC-BE76-3A642CE5EC77}" srcOrd="0" destOrd="0" presId="urn:microsoft.com/office/officeart/2005/8/layout/radial1"/>
    <dgm:cxn modelId="{D2BE30C8-D483-405A-A6C3-7B56BBC5CA2A}" type="presParOf" srcId="{40B5E457-B7B8-4B04-84AD-E73617A667FC}" destId="{9D9086AA-0ECB-49D8-AAC9-0C49E888D187}" srcOrd="1" destOrd="0" presId="urn:microsoft.com/office/officeart/2005/8/layout/radial1"/>
    <dgm:cxn modelId="{1EBE682B-3BC7-403A-9B1B-320F40174511}" type="presParOf" srcId="{9D9086AA-0ECB-49D8-AAC9-0C49E888D187}" destId="{394CA365-B036-4D0C-BB04-0E11D16D05D3}" srcOrd="0" destOrd="0" presId="urn:microsoft.com/office/officeart/2005/8/layout/radial1"/>
    <dgm:cxn modelId="{EF69A80A-C358-48C2-8396-DF37EF293341}" type="presParOf" srcId="{40B5E457-B7B8-4B04-84AD-E73617A667FC}" destId="{C5ADB3F5-46F4-4F14-8DA8-9CC98F6B11AB}" srcOrd="2" destOrd="0" presId="urn:microsoft.com/office/officeart/2005/8/layout/radial1"/>
    <dgm:cxn modelId="{ECE425E0-DA5A-46A8-9C81-4FE2CF4A442C}" type="presParOf" srcId="{40B5E457-B7B8-4B04-84AD-E73617A667FC}" destId="{9E9F18E0-496D-4D55-97FC-AB8F74F79820}" srcOrd="3" destOrd="0" presId="urn:microsoft.com/office/officeart/2005/8/layout/radial1"/>
    <dgm:cxn modelId="{06BF80A3-A4D8-4E88-A931-8C4396BB7537}" type="presParOf" srcId="{9E9F18E0-496D-4D55-97FC-AB8F74F79820}" destId="{3741783E-7AA8-4637-9B62-F050D97E5D76}" srcOrd="0" destOrd="0" presId="urn:microsoft.com/office/officeart/2005/8/layout/radial1"/>
    <dgm:cxn modelId="{D573C822-2CF7-4E7E-89EE-9E2A0037717B}" type="presParOf" srcId="{40B5E457-B7B8-4B04-84AD-E73617A667FC}" destId="{D03B05A9-A0DC-422C-BF8D-733E5F6C0804}" srcOrd="4" destOrd="0" presId="urn:microsoft.com/office/officeart/2005/8/layout/radial1"/>
    <dgm:cxn modelId="{C5BBAB4D-7E84-4604-BBEA-80BDCD217935}" type="presParOf" srcId="{40B5E457-B7B8-4B04-84AD-E73617A667FC}" destId="{DE2157F5-DA03-4578-A6CB-893741C3D2C2}" srcOrd="5" destOrd="0" presId="urn:microsoft.com/office/officeart/2005/8/layout/radial1"/>
    <dgm:cxn modelId="{FABF9632-088D-4F20-BDB5-79BE744C0940}" type="presParOf" srcId="{DE2157F5-DA03-4578-A6CB-893741C3D2C2}" destId="{0A7C11D9-DD9F-4E67-BFF7-709C5BCD6E2A}" srcOrd="0" destOrd="0" presId="urn:microsoft.com/office/officeart/2005/8/layout/radial1"/>
    <dgm:cxn modelId="{B0FD8FDD-7913-4E57-8A74-2B4FF78EA541}" type="presParOf" srcId="{40B5E457-B7B8-4B04-84AD-E73617A667FC}" destId="{BD354CD9-F2A6-41F9-8645-A8D35BFE1488}" srcOrd="6" destOrd="0" presId="urn:microsoft.com/office/officeart/2005/8/layout/radial1"/>
    <dgm:cxn modelId="{906EDE90-B1B7-415C-A6BA-C75F1E31730D}" type="presParOf" srcId="{40B5E457-B7B8-4B04-84AD-E73617A667FC}" destId="{2DEF7D63-09E7-4CAB-88F3-C5FBCD4A079A}" srcOrd="7" destOrd="0" presId="urn:microsoft.com/office/officeart/2005/8/layout/radial1"/>
    <dgm:cxn modelId="{64289522-F8EF-4A2D-AB33-4EAF1F160A49}" type="presParOf" srcId="{2DEF7D63-09E7-4CAB-88F3-C5FBCD4A079A}" destId="{01588D64-11D2-462F-A28C-A34CF13CD651}" srcOrd="0" destOrd="0" presId="urn:microsoft.com/office/officeart/2005/8/layout/radial1"/>
    <dgm:cxn modelId="{50E82897-9659-4072-893B-99C0CEA3A908}" type="presParOf" srcId="{40B5E457-B7B8-4B04-84AD-E73617A667FC}" destId="{BC710263-04AC-47E9-ACA7-8A423E21958F}" srcOrd="8" destOrd="0" presId="urn:microsoft.com/office/officeart/2005/8/layout/radial1"/>
    <dgm:cxn modelId="{A2E6A65B-82DE-4400-A71C-135DE181BCDD}" type="presParOf" srcId="{40B5E457-B7B8-4B04-84AD-E73617A667FC}" destId="{9C9EE447-57A9-416A-B03E-1CF3811ADB07}" srcOrd="9" destOrd="0" presId="urn:microsoft.com/office/officeart/2005/8/layout/radial1"/>
    <dgm:cxn modelId="{B90E3EC0-6BE4-46AF-90BF-40F53E281645}" type="presParOf" srcId="{9C9EE447-57A9-416A-B03E-1CF3811ADB07}" destId="{67D7A0DD-47C5-4225-B4CF-643895CA6512}" srcOrd="0" destOrd="0" presId="urn:microsoft.com/office/officeart/2005/8/layout/radial1"/>
    <dgm:cxn modelId="{065F3163-F14E-42BA-999B-5BA02920D64F}" type="presParOf" srcId="{40B5E457-B7B8-4B04-84AD-E73617A667FC}" destId="{06A74D10-86EC-4CA3-BD01-617AB2C4C18C}" srcOrd="10" destOrd="0" presId="urn:microsoft.com/office/officeart/2005/8/layout/radial1"/>
    <dgm:cxn modelId="{123E0961-9D3C-4772-843A-CE7DC114E4A0}" type="presParOf" srcId="{40B5E457-B7B8-4B04-84AD-E73617A667FC}" destId="{5D86D673-A1B3-44FE-8416-9CB5A502D58E}" srcOrd="11" destOrd="0" presId="urn:microsoft.com/office/officeart/2005/8/layout/radial1"/>
    <dgm:cxn modelId="{79657F64-C893-4856-B5A1-F13BA1ECC9DB}" type="presParOf" srcId="{5D86D673-A1B3-44FE-8416-9CB5A502D58E}" destId="{8FF30461-E785-4984-A602-9A3BEB8563F8}" srcOrd="0" destOrd="0" presId="urn:microsoft.com/office/officeart/2005/8/layout/radial1"/>
    <dgm:cxn modelId="{3FC3C2E7-0031-40B7-8BA7-F8B5FD78A0B2}" type="presParOf" srcId="{40B5E457-B7B8-4B04-84AD-E73617A667FC}" destId="{EC5617B6-88FD-417B-A457-65796886F17B}" srcOrd="12" destOrd="0" presId="urn:microsoft.com/office/officeart/2005/8/layout/radial1"/>
    <dgm:cxn modelId="{B5351DAD-7F32-4075-85A7-3FCCC26B176A}" type="presParOf" srcId="{40B5E457-B7B8-4B04-84AD-E73617A667FC}" destId="{C37B38A1-7ACE-4A30-8D14-C588B8E9E6BD}" srcOrd="13" destOrd="0" presId="urn:microsoft.com/office/officeart/2005/8/layout/radial1"/>
    <dgm:cxn modelId="{702CF12A-0B7B-4F8E-9F32-D74AC1329F49}" type="presParOf" srcId="{C37B38A1-7ACE-4A30-8D14-C588B8E9E6BD}" destId="{B91B6048-9F8D-4F3D-8A8A-7D2073F80FC9}" srcOrd="0" destOrd="0" presId="urn:microsoft.com/office/officeart/2005/8/layout/radial1"/>
    <dgm:cxn modelId="{4EBD3EBD-C4B1-4400-80B6-952BA0A59EFC}" type="presParOf" srcId="{40B5E457-B7B8-4B04-84AD-E73617A667FC}" destId="{32709CCF-50B1-4426-96CE-72F03ED12F99}"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96BC-A979-4CEC-BE76-3A642CE5EC77}">
      <dsp:nvSpPr>
        <dsp:cNvPr id="0" name=""/>
        <dsp:cNvSpPr/>
      </dsp:nvSpPr>
      <dsp:spPr>
        <a:xfrm>
          <a:off x="3310071" y="2232120"/>
          <a:ext cx="1474519" cy="1474519"/>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6200" b="1" i="0" u="none" strike="noStrike" kern="1200" cap="none" normalizeH="0" baseline="0">
              <a:ln>
                <a:noFill/>
              </a:ln>
              <a:solidFill>
                <a:schemeClr val="tx1"/>
              </a:solidFill>
              <a:effectLst/>
              <a:latin typeface="Verdana" panose="020B0604030504040204" pitchFamily="34" charset="0"/>
            </a:rPr>
            <a:t> </a:t>
          </a:r>
        </a:p>
      </dsp:txBody>
      <dsp:txXfrm>
        <a:off x="3526009" y="2448058"/>
        <a:ext cx="1042643" cy="1042643"/>
      </dsp:txXfrm>
    </dsp:sp>
    <dsp:sp modelId="{9D9086AA-0ECB-49D8-AAC9-0C49E888D187}">
      <dsp:nvSpPr>
        <dsp:cNvPr id="0" name=""/>
        <dsp:cNvSpPr/>
      </dsp:nvSpPr>
      <dsp:spPr>
        <a:xfrm rot="16200000">
          <a:off x="3678882" y="1847277"/>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28909" y="1845249"/>
        <a:ext cx="36844" cy="36844"/>
      </dsp:txXfrm>
    </dsp:sp>
    <dsp:sp modelId="{C5ADB3F5-46F4-4F14-8DA8-9CC98F6B11AB}">
      <dsp:nvSpPr>
        <dsp:cNvPr id="0" name=""/>
        <dsp:cNvSpPr/>
      </dsp:nvSpPr>
      <dsp:spPr>
        <a:xfrm>
          <a:off x="3310071" y="20704"/>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Clients</a:t>
          </a:r>
        </a:p>
      </dsp:txBody>
      <dsp:txXfrm>
        <a:off x="3526009" y="236642"/>
        <a:ext cx="1042643" cy="1042643"/>
      </dsp:txXfrm>
    </dsp:sp>
    <dsp:sp modelId="{9E9F18E0-496D-4D55-97FC-AB8F74F79820}">
      <dsp:nvSpPr>
        <dsp:cNvPr id="0" name=""/>
        <dsp:cNvSpPr/>
      </dsp:nvSpPr>
      <dsp:spPr>
        <a:xfrm rot="19285714">
          <a:off x="4543360" y="2263588"/>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893386" y="2261560"/>
        <a:ext cx="36844" cy="36844"/>
      </dsp:txXfrm>
    </dsp:sp>
    <dsp:sp modelId="{D03B05A9-A0DC-422C-BF8D-733E5F6C0804}">
      <dsp:nvSpPr>
        <dsp:cNvPr id="0" name=""/>
        <dsp:cNvSpPr/>
      </dsp:nvSpPr>
      <dsp:spPr>
        <a:xfrm>
          <a:off x="5039027" y="853325"/>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Salari</a:t>
          </a:r>
          <a:r>
            <a:rPr kumimoji="0" lang="fr-FR" altLang="fr-FR" sz="1100" b="1" i="0" u="none" strike="noStrike" kern="1200" cap="none" normalizeH="0" baseline="0">
              <a:ln>
                <a:noFill/>
              </a:ln>
              <a:solidFill>
                <a:srgbClr val="FFFF00"/>
              </a:solidFill>
              <a:effectLst/>
              <a:latin typeface="Arial" panose="020B0604020202020204" pitchFamily="34" charset="0"/>
            </a:rPr>
            <a:t>é</a:t>
          </a:r>
          <a:r>
            <a:rPr kumimoji="0" lang="fr-FR" altLang="fr-FR" sz="1100" b="1" i="0" u="none" strike="noStrike" kern="1200" cap="none" normalizeH="0" baseline="0">
              <a:ln>
                <a:noFill/>
              </a:ln>
              <a:solidFill>
                <a:srgbClr val="FFFF00"/>
              </a:solidFill>
              <a:effectLst/>
              <a:latin typeface="Verdana" panose="020B0604030504040204" pitchFamily="34" charset="0"/>
            </a:rPr>
            <a:t>s</a:t>
          </a:r>
        </a:p>
      </dsp:txBody>
      <dsp:txXfrm>
        <a:off x="5254965" y="1069263"/>
        <a:ext cx="1042643" cy="1042643"/>
      </dsp:txXfrm>
    </dsp:sp>
    <dsp:sp modelId="{DE2157F5-DA03-4578-A6CB-893741C3D2C2}">
      <dsp:nvSpPr>
        <dsp:cNvPr id="0" name=""/>
        <dsp:cNvSpPr/>
      </dsp:nvSpPr>
      <dsp:spPr>
        <a:xfrm rot="771429">
          <a:off x="4756868" y="3199029"/>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106895" y="3197001"/>
        <a:ext cx="36844" cy="36844"/>
      </dsp:txXfrm>
    </dsp:sp>
    <dsp:sp modelId="{BD354CD9-F2A6-41F9-8645-A8D35BFE1488}">
      <dsp:nvSpPr>
        <dsp:cNvPr id="0" name=""/>
        <dsp:cNvSpPr/>
      </dsp:nvSpPr>
      <dsp:spPr>
        <a:xfrm>
          <a:off x="5466043" y="2724207"/>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Fournisseurs</a:t>
          </a:r>
        </a:p>
      </dsp:txBody>
      <dsp:txXfrm>
        <a:off x="5681981" y="2940145"/>
        <a:ext cx="1042643" cy="1042643"/>
      </dsp:txXfrm>
    </dsp:sp>
    <dsp:sp modelId="{2DEF7D63-09E7-4CAB-88F3-C5FBCD4A079A}">
      <dsp:nvSpPr>
        <dsp:cNvPr id="0" name=""/>
        <dsp:cNvSpPr/>
      </dsp:nvSpPr>
      <dsp:spPr>
        <a:xfrm rot="3857143">
          <a:off x="4158631" y="3949195"/>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508657" y="3947166"/>
        <a:ext cx="36844" cy="36844"/>
      </dsp:txXfrm>
    </dsp:sp>
    <dsp:sp modelId="{BC710263-04AC-47E9-ACA7-8A423E21958F}">
      <dsp:nvSpPr>
        <dsp:cNvPr id="0" name=""/>
        <dsp:cNvSpPr/>
      </dsp:nvSpPr>
      <dsp:spPr>
        <a:xfrm>
          <a:off x="4269569" y="4224538"/>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Banquiers</a:t>
          </a:r>
        </a:p>
      </dsp:txBody>
      <dsp:txXfrm>
        <a:off x="4485507" y="4440476"/>
        <a:ext cx="1042643" cy="1042643"/>
      </dsp:txXfrm>
    </dsp:sp>
    <dsp:sp modelId="{9C9EE447-57A9-416A-B03E-1CF3811ADB07}">
      <dsp:nvSpPr>
        <dsp:cNvPr id="0" name=""/>
        <dsp:cNvSpPr/>
      </dsp:nvSpPr>
      <dsp:spPr>
        <a:xfrm rot="6942857">
          <a:off x="3199133" y="3949195"/>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549160" y="3947166"/>
        <a:ext cx="36844" cy="36844"/>
      </dsp:txXfrm>
    </dsp:sp>
    <dsp:sp modelId="{06A74D10-86EC-4CA3-BD01-617AB2C4C18C}">
      <dsp:nvSpPr>
        <dsp:cNvPr id="0" name=""/>
        <dsp:cNvSpPr/>
      </dsp:nvSpPr>
      <dsp:spPr>
        <a:xfrm>
          <a:off x="2350574" y="4224538"/>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99"/>
              </a:solidFill>
              <a:effectLst/>
              <a:latin typeface="Verdana" panose="020B0604030504040204" pitchFamily="34" charset="0"/>
            </a:rPr>
            <a:t>Actionnaires</a:t>
          </a:r>
        </a:p>
      </dsp:txBody>
      <dsp:txXfrm>
        <a:off x="2566512" y="4440476"/>
        <a:ext cx="1042643" cy="1042643"/>
      </dsp:txXfrm>
    </dsp:sp>
    <dsp:sp modelId="{5D86D673-A1B3-44FE-8416-9CB5A502D58E}">
      <dsp:nvSpPr>
        <dsp:cNvPr id="0" name=""/>
        <dsp:cNvSpPr/>
      </dsp:nvSpPr>
      <dsp:spPr>
        <a:xfrm rot="10028571">
          <a:off x="2600896" y="3199029"/>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950923" y="3197001"/>
        <a:ext cx="36844" cy="36844"/>
      </dsp:txXfrm>
    </dsp:sp>
    <dsp:sp modelId="{EC5617B6-88FD-417B-A457-65796886F17B}">
      <dsp:nvSpPr>
        <dsp:cNvPr id="0" name=""/>
        <dsp:cNvSpPr/>
      </dsp:nvSpPr>
      <dsp:spPr>
        <a:xfrm>
          <a:off x="1154099" y="2724207"/>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Soci</a:t>
          </a:r>
          <a:r>
            <a:rPr kumimoji="0" lang="fr-FR" altLang="fr-FR" sz="1100" b="1" i="0" u="none" strike="noStrike" kern="1200" cap="none" normalizeH="0" baseline="0">
              <a:ln>
                <a:noFill/>
              </a:ln>
              <a:solidFill>
                <a:srgbClr val="FFFF00"/>
              </a:solidFill>
              <a:effectLst/>
              <a:latin typeface="Arial" panose="020B0604020202020204" pitchFamily="34" charset="0"/>
            </a:rPr>
            <a:t>é</a:t>
          </a:r>
          <a:r>
            <a:rPr kumimoji="0" lang="fr-FR" altLang="fr-FR" sz="1100" b="1" i="0" u="none" strike="noStrike" kern="1200" cap="none" normalizeH="0" baseline="0">
              <a:ln>
                <a:noFill/>
              </a:ln>
              <a:solidFill>
                <a:srgbClr val="FFFF00"/>
              </a:solidFill>
              <a:effectLst/>
              <a:latin typeface="Verdana" panose="020B0604030504040204" pitchFamily="34" charset="0"/>
            </a:rPr>
            <a:t>t</a:t>
          </a:r>
          <a:r>
            <a:rPr kumimoji="0" lang="fr-FR" altLang="fr-FR" sz="1100" b="1" i="0" u="none" strike="noStrike" kern="1200" cap="none" normalizeH="0" baseline="0">
              <a:ln>
                <a:noFill/>
              </a:ln>
              <a:solidFill>
                <a:srgbClr val="FFFF00"/>
              </a:solidFill>
              <a:effectLst/>
              <a:latin typeface="Arial" panose="020B0604020202020204" pitchFamily="34" charset="0"/>
            </a:rPr>
            <a:t>é</a:t>
          </a:r>
          <a:r>
            <a:rPr kumimoji="0" lang="fr-FR" altLang="fr-FR" sz="1100" b="1" i="0" u="none" strike="noStrike" kern="1200" cap="none" normalizeH="0" baseline="0">
              <a:ln>
                <a:noFill/>
              </a:ln>
              <a:solidFill>
                <a:srgbClr val="FFFF00"/>
              </a:solidFill>
              <a:effectLst/>
              <a:latin typeface="Verdana" panose="020B0604030504040204" pitchFamily="34" charset="0"/>
            </a:rPr>
            <a:t> civile</a:t>
          </a:r>
        </a:p>
      </dsp:txBody>
      <dsp:txXfrm>
        <a:off x="1370037" y="2940145"/>
        <a:ext cx="1042643" cy="1042643"/>
      </dsp:txXfrm>
    </dsp:sp>
    <dsp:sp modelId="{C37B38A1-7ACE-4A30-8D14-C588B8E9E6BD}">
      <dsp:nvSpPr>
        <dsp:cNvPr id="0" name=""/>
        <dsp:cNvSpPr/>
      </dsp:nvSpPr>
      <dsp:spPr>
        <a:xfrm rot="13114286">
          <a:off x="2814404" y="2263588"/>
          <a:ext cx="736897" cy="32788"/>
        </a:xfrm>
        <a:custGeom>
          <a:avLst/>
          <a:gdLst/>
          <a:ahLst/>
          <a:cxnLst/>
          <a:rect l="0" t="0" r="0" b="0"/>
          <a:pathLst>
            <a:path>
              <a:moveTo>
                <a:pt x="0" y="16394"/>
              </a:moveTo>
              <a:lnTo>
                <a:pt x="736897" y="16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164431" y="2261560"/>
        <a:ext cx="36844" cy="36844"/>
      </dsp:txXfrm>
    </dsp:sp>
    <dsp:sp modelId="{32709CCF-50B1-4426-96CE-72F03ED12F99}">
      <dsp:nvSpPr>
        <dsp:cNvPr id="0" name=""/>
        <dsp:cNvSpPr/>
      </dsp:nvSpPr>
      <dsp:spPr>
        <a:xfrm>
          <a:off x="1581116" y="853325"/>
          <a:ext cx="1474519" cy="1474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fr-FR" altLang="fr-FR" sz="1100" b="1" i="0" u="none" strike="noStrike" kern="1200" cap="none" normalizeH="0" baseline="0">
              <a:ln>
                <a:noFill/>
              </a:ln>
              <a:solidFill>
                <a:srgbClr val="FFFF00"/>
              </a:solidFill>
              <a:effectLst/>
              <a:latin typeface="Verdana" panose="020B0604030504040204" pitchFamily="34" charset="0"/>
            </a:rPr>
            <a:t>Etat</a:t>
          </a:r>
        </a:p>
      </dsp:txBody>
      <dsp:txXfrm>
        <a:off x="1797054" y="1069263"/>
        <a:ext cx="1042643" cy="104264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A4AD2E9-630F-E22B-E266-7369D1B131E8}"/>
              </a:ext>
            </a:extLst>
          </p:cNvPr>
          <p:cNvSpPr>
            <a:spLocks noGrp="1"/>
          </p:cNvSpPr>
          <p:nvPr>
            <p:ph type="hdr" sz="quarter"/>
          </p:nvPr>
        </p:nvSpPr>
        <p:spPr>
          <a:xfrm>
            <a:off x="2" y="2"/>
            <a:ext cx="4434998" cy="356198"/>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3ED7DEDF-83E2-28A6-E4EC-D91431D9F6CC}"/>
              </a:ext>
            </a:extLst>
          </p:cNvPr>
          <p:cNvSpPr>
            <a:spLocks noGrp="1"/>
          </p:cNvSpPr>
          <p:nvPr>
            <p:ph type="dt" sz="quarter" idx="1"/>
          </p:nvPr>
        </p:nvSpPr>
        <p:spPr>
          <a:xfrm>
            <a:off x="5797248" y="2"/>
            <a:ext cx="4434998" cy="356198"/>
          </a:xfrm>
          <a:prstGeom prst="rect">
            <a:avLst/>
          </a:prstGeom>
        </p:spPr>
        <p:txBody>
          <a:bodyPr vert="horz" lIns="99075" tIns="49538" rIns="99075" bIns="49538" rtlCol="0"/>
          <a:lstStyle>
            <a:lvl1pPr algn="r">
              <a:defRPr sz="1300"/>
            </a:lvl1pPr>
          </a:lstStyle>
          <a:p>
            <a:fld id="{DFB29B40-996A-491B-A537-D68BC1DEFD43}" type="datetime1">
              <a:rPr lang="fr-FR" smtClean="0"/>
              <a:t>26/03/2026</a:t>
            </a:fld>
            <a:endParaRPr lang="fr-FR"/>
          </a:p>
        </p:txBody>
      </p:sp>
      <p:sp>
        <p:nvSpPr>
          <p:cNvPr id="4" name="Espace réservé du pied de page 3">
            <a:extLst>
              <a:ext uri="{FF2B5EF4-FFF2-40B4-BE49-F238E27FC236}">
                <a16:creationId xmlns:a16="http://schemas.microsoft.com/office/drawing/2014/main" id="{221EDC63-19A9-06A6-D8F4-DAAE0F1F7449}"/>
              </a:ext>
            </a:extLst>
          </p:cNvPr>
          <p:cNvSpPr>
            <a:spLocks noGrp="1"/>
          </p:cNvSpPr>
          <p:nvPr>
            <p:ph type="ftr" sz="quarter" idx="2"/>
          </p:nvPr>
        </p:nvSpPr>
        <p:spPr>
          <a:xfrm>
            <a:off x="2" y="6743105"/>
            <a:ext cx="4434998" cy="356197"/>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0A44CCB7-FBA2-59F9-DDE5-C3206BC4022C}"/>
              </a:ext>
            </a:extLst>
          </p:cNvPr>
          <p:cNvSpPr>
            <a:spLocks noGrp="1"/>
          </p:cNvSpPr>
          <p:nvPr>
            <p:ph type="sldNum" sz="quarter" idx="3"/>
          </p:nvPr>
        </p:nvSpPr>
        <p:spPr>
          <a:xfrm>
            <a:off x="5797248" y="6743105"/>
            <a:ext cx="4434998" cy="356197"/>
          </a:xfrm>
          <a:prstGeom prst="rect">
            <a:avLst/>
          </a:prstGeom>
        </p:spPr>
        <p:txBody>
          <a:bodyPr vert="horz" lIns="99075" tIns="49538" rIns="99075" bIns="49538" rtlCol="0" anchor="b"/>
          <a:lstStyle>
            <a:lvl1pPr algn="r">
              <a:defRPr sz="1300"/>
            </a:lvl1pPr>
          </a:lstStyle>
          <a:p>
            <a:fld id="{5BCB6479-8434-439D-BE34-047FF7DAD101}" type="slidenum">
              <a:rPr lang="fr-FR" smtClean="0"/>
              <a:t>‹N°›</a:t>
            </a:fld>
            <a:endParaRPr lang="fr-FR"/>
          </a:p>
        </p:txBody>
      </p:sp>
    </p:spTree>
    <p:extLst>
      <p:ext uri="{BB962C8B-B14F-4D97-AF65-F5344CB8AC3E}">
        <p14:creationId xmlns:p14="http://schemas.microsoft.com/office/powerpoint/2010/main" val="8910011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4434998" cy="356198"/>
          </a:xfrm>
          <a:prstGeom prst="rect">
            <a:avLst/>
          </a:prstGeom>
        </p:spPr>
        <p:txBody>
          <a:bodyPr vert="horz" lIns="99075" tIns="49538" rIns="99075" bIns="49538" rtlCol="0"/>
          <a:lstStyle>
            <a:lvl1pPr algn="l">
              <a:defRPr sz="1300"/>
            </a:lvl1pPr>
          </a:lstStyle>
          <a:p>
            <a:endParaRPr lang="fr-FR" dirty="0"/>
          </a:p>
        </p:txBody>
      </p:sp>
      <p:sp>
        <p:nvSpPr>
          <p:cNvPr id="3" name="Espace réservé de la date 2"/>
          <p:cNvSpPr>
            <a:spLocks noGrp="1"/>
          </p:cNvSpPr>
          <p:nvPr>
            <p:ph type="dt" idx="1"/>
          </p:nvPr>
        </p:nvSpPr>
        <p:spPr>
          <a:xfrm>
            <a:off x="5797248" y="2"/>
            <a:ext cx="4434998" cy="356198"/>
          </a:xfrm>
          <a:prstGeom prst="rect">
            <a:avLst/>
          </a:prstGeom>
        </p:spPr>
        <p:txBody>
          <a:bodyPr vert="horz" lIns="99075" tIns="49538" rIns="99075" bIns="49538" rtlCol="0"/>
          <a:lstStyle>
            <a:lvl1pPr algn="r">
              <a:defRPr sz="1300"/>
            </a:lvl1pPr>
          </a:lstStyle>
          <a:p>
            <a:fld id="{654F1884-4E03-4566-A768-F53CD7D49B49}" type="datetime1">
              <a:rPr lang="fr-FR" smtClean="0"/>
              <a:t>26/03/2026</a:t>
            </a:fld>
            <a:endParaRPr lang="fr-FR"/>
          </a:p>
        </p:txBody>
      </p:sp>
      <p:sp>
        <p:nvSpPr>
          <p:cNvPr id="4" name="Espace réservé de l'image des diapositives 3"/>
          <p:cNvSpPr>
            <a:spLocks noGrp="1" noRot="1" noChangeAspect="1"/>
          </p:cNvSpPr>
          <p:nvPr>
            <p:ph type="sldImg" idx="2"/>
          </p:nvPr>
        </p:nvSpPr>
        <p:spPr>
          <a:xfrm>
            <a:off x="2983499" y="476269"/>
            <a:ext cx="3636953" cy="2045257"/>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64655" y="2697017"/>
            <a:ext cx="10002710" cy="4046085"/>
          </a:xfrm>
          <a:prstGeom prst="rect">
            <a:avLst/>
          </a:prstGeom>
        </p:spPr>
        <p:txBody>
          <a:bodyPr vert="horz" lIns="99075" tIns="49538" rIns="99075" bIns="49538"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2" y="6743105"/>
            <a:ext cx="4434998" cy="356197"/>
          </a:xfrm>
          <a:prstGeom prst="rect">
            <a:avLst/>
          </a:prstGeom>
        </p:spPr>
        <p:txBody>
          <a:bodyPr vert="horz" lIns="99075" tIns="49538" rIns="99075" bIns="49538" rtlCol="0" anchor="b"/>
          <a:lstStyle>
            <a:lvl1pPr algn="l">
              <a:defRPr sz="1300"/>
            </a:lvl1pPr>
          </a:lstStyle>
          <a:p>
            <a:r>
              <a:rPr lang="fr-FR" dirty="0"/>
              <a:t>Test</a:t>
            </a:r>
          </a:p>
        </p:txBody>
      </p:sp>
      <p:sp>
        <p:nvSpPr>
          <p:cNvPr id="7" name="Espace réservé du numéro de diapositive 6"/>
          <p:cNvSpPr>
            <a:spLocks noGrp="1"/>
          </p:cNvSpPr>
          <p:nvPr>
            <p:ph type="sldNum" sz="quarter" idx="5"/>
          </p:nvPr>
        </p:nvSpPr>
        <p:spPr>
          <a:xfrm>
            <a:off x="5797248" y="6743105"/>
            <a:ext cx="4434998" cy="356197"/>
          </a:xfrm>
          <a:prstGeom prst="rect">
            <a:avLst/>
          </a:prstGeom>
        </p:spPr>
        <p:txBody>
          <a:bodyPr vert="horz" lIns="99075" tIns="49538" rIns="99075" bIns="49538" rtlCol="0" anchor="b"/>
          <a:lstStyle>
            <a:lvl1pPr algn="r">
              <a:defRPr sz="1300"/>
            </a:lvl1pPr>
          </a:lstStyle>
          <a:p>
            <a:fld id="{D954484F-147D-4930-8986-2C48A21391D0}" type="slidenum">
              <a:rPr lang="fr-FR" smtClean="0"/>
              <a:pPr/>
              <a:t>‹N°›</a:t>
            </a:fld>
            <a:endParaRPr lang="fr-FR" dirty="0"/>
          </a:p>
        </p:txBody>
      </p:sp>
    </p:spTree>
    <p:extLst>
      <p:ext uri="{BB962C8B-B14F-4D97-AF65-F5344CB8AC3E}">
        <p14:creationId xmlns:p14="http://schemas.microsoft.com/office/powerpoint/2010/main" val="32135376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2000" kern="1200" baseline="0">
        <a:solidFill>
          <a:schemeClr val="tx1"/>
        </a:solidFill>
        <a:latin typeface="+mn-lt"/>
        <a:ea typeface="+mn-ea"/>
        <a:cs typeface="+mn-cs"/>
      </a:defRPr>
    </a:lvl1pPr>
    <a:lvl2pPr marL="457200" algn="l" defTabSz="914400" rtl="0" eaLnBrk="1" latinLnBrk="0" hangingPunct="1">
      <a:defRPr sz="2000" kern="1200" baseline="0">
        <a:solidFill>
          <a:schemeClr val="tx1"/>
        </a:solidFill>
        <a:latin typeface="+mn-lt"/>
        <a:ea typeface="+mn-ea"/>
        <a:cs typeface="+mn-cs"/>
      </a:defRPr>
    </a:lvl2pPr>
    <a:lvl3pPr marL="914400" algn="l" defTabSz="914400" rtl="0" eaLnBrk="1" latinLnBrk="0" hangingPunct="1">
      <a:defRPr sz="2000" kern="1200" baseline="0">
        <a:solidFill>
          <a:schemeClr val="tx1"/>
        </a:solidFill>
        <a:latin typeface="+mn-lt"/>
        <a:ea typeface="+mn-ea"/>
        <a:cs typeface="+mn-cs"/>
      </a:defRPr>
    </a:lvl3pPr>
    <a:lvl4pPr marL="1371600" algn="l" defTabSz="914400" rtl="0" eaLnBrk="1" latinLnBrk="0" hangingPunct="1">
      <a:defRPr sz="2000" kern="1200" baseline="0">
        <a:solidFill>
          <a:schemeClr val="tx1"/>
        </a:solidFill>
        <a:latin typeface="+mn-lt"/>
        <a:ea typeface="+mn-ea"/>
        <a:cs typeface="+mn-cs"/>
      </a:defRPr>
    </a:lvl4pPr>
    <a:lvl5pPr marL="1828800" algn="l" defTabSz="914400" rtl="0" eaLnBrk="1" latinLnBrk="0" hangingPunct="1">
      <a:defRPr sz="20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sz="1800" baseline="0" dirty="0"/>
              <a:t>Qui envisage de monter un jour une entreprise ?</a:t>
            </a:r>
          </a:p>
          <a:p>
            <a:r>
              <a:rPr lang="fr-FR" sz="1800" baseline="0" dirty="0"/>
              <a:t>Qui envisage un jour de travailler dans une entreprise ?</a:t>
            </a:r>
          </a:p>
          <a:p>
            <a:endParaRPr lang="fr-FR" sz="1800" baseline="0" dirty="0"/>
          </a:p>
          <a:p>
            <a:r>
              <a:rPr lang="fr-FR" sz="1800" baseline="0" dirty="0"/>
              <a:t>Je suis Yves SALMON </a:t>
            </a:r>
          </a:p>
          <a:p>
            <a:pPr marL="185766" indent="-185766">
              <a:buFont typeface="Arial" panose="020B0604020202020204" pitchFamily="34" charset="0"/>
              <a:buChar char="•"/>
            </a:pPr>
            <a:r>
              <a:rPr lang="fr-FR" sz="1800" baseline="0" dirty="0"/>
              <a:t>Je suis Chargé d’Affaires Entreprise Innovation =&gt; je finance des entreprises innovantes en phase de développement.</a:t>
            </a:r>
          </a:p>
          <a:p>
            <a:pPr marL="642966" lvl="1" indent="-185766">
              <a:buFont typeface="Arial" panose="020B0604020202020204" pitchFamily="34" charset="0"/>
              <a:buChar char="•"/>
            </a:pPr>
            <a:r>
              <a:rPr lang="fr-FR" sz="1800" baseline="0" dirty="0"/>
              <a:t>Preuve de concept démontrée par un Chiffre d’affaires et une croissance forte</a:t>
            </a:r>
          </a:p>
          <a:p>
            <a:pPr marL="642966" lvl="1" indent="-185766">
              <a:buFont typeface="Arial" panose="020B0604020202020204" pitchFamily="34" charset="0"/>
              <a:buChar char="•"/>
            </a:pPr>
            <a:r>
              <a:rPr lang="fr-FR" sz="1800" baseline="0" dirty="0"/>
              <a:t>Ayant fait récemment une levée de fond significative (&gt; 500k€)</a:t>
            </a:r>
          </a:p>
          <a:p>
            <a:pPr marL="642966" lvl="1" indent="-185766">
              <a:buFont typeface="Arial" panose="020B0604020202020204" pitchFamily="34" charset="0"/>
              <a:buChar char="•"/>
            </a:pPr>
            <a:r>
              <a:rPr lang="fr-FR" sz="1800" baseline="0" dirty="0"/>
              <a:t>Située sur le sud de l’Ile de France</a:t>
            </a:r>
          </a:p>
          <a:p>
            <a:pPr marL="185766" indent="-185766">
              <a:buFont typeface="Arial" panose="020B0604020202020204" pitchFamily="34" charset="0"/>
              <a:buChar char="•"/>
            </a:pPr>
            <a:r>
              <a:rPr lang="fr-FR" sz="1800" baseline="0" dirty="0"/>
              <a:t>J’ai été :</a:t>
            </a:r>
          </a:p>
          <a:p>
            <a:pPr marL="642966" lvl="1" indent="-185766">
              <a:buFont typeface="Arial" panose="020B0604020202020204" pitchFamily="34" charset="0"/>
              <a:buChar char="•"/>
            </a:pPr>
            <a:r>
              <a:rPr lang="fr-FR" sz="1800" baseline="0" dirty="0"/>
              <a:t>Dirigeant d’une filiale de la banque </a:t>
            </a:r>
          </a:p>
          <a:p>
            <a:pPr marL="642966" lvl="1" indent="-185766">
              <a:buFont typeface="Arial" panose="020B0604020202020204" pitchFamily="34" charset="0"/>
              <a:buChar char="•"/>
            </a:pPr>
            <a:r>
              <a:rPr lang="fr-FR" sz="1800" baseline="0" dirty="0"/>
              <a:t>Analyste financier </a:t>
            </a:r>
          </a:p>
          <a:p>
            <a:pPr marL="642966" lvl="1" indent="-185766">
              <a:buFont typeface="Arial" panose="020B0604020202020204" pitchFamily="34" charset="0"/>
              <a:buChar char="•"/>
            </a:pPr>
            <a:r>
              <a:rPr lang="fr-FR" sz="1800" baseline="0" dirty="0"/>
              <a:t>Gérant de portefeuille investis en actions </a:t>
            </a:r>
          </a:p>
          <a:p>
            <a:pPr marL="642966" lvl="1" indent="-185766">
              <a:buFont typeface="Arial" panose="020B0604020202020204" pitchFamily="34" charset="0"/>
              <a:buChar char="•"/>
            </a:pPr>
            <a:r>
              <a:rPr lang="fr-FR" sz="1800" baseline="0" dirty="0"/>
              <a:t>Trader Action</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a:t>
            </a:fld>
            <a:endParaRPr lang="fr-FR"/>
          </a:p>
        </p:txBody>
      </p:sp>
      <p:sp>
        <p:nvSpPr>
          <p:cNvPr id="5" name="Espace réservé de la date 4">
            <a:extLst>
              <a:ext uri="{FF2B5EF4-FFF2-40B4-BE49-F238E27FC236}">
                <a16:creationId xmlns:a16="http://schemas.microsoft.com/office/drawing/2014/main" id="{79BAEB97-DACD-9187-3C62-7127219E116A}"/>
              </a:ext>
            </a:extLst>
          </p:cNvPr>
          <p:cNvSpPr>
            <a:spLocks noGrp="1"/>
          </p:cNvSpPr>
          <p:nvPr>
            <p:ph type="dt" idx="1"/>
          </p:nvPr>
        </p:nvSpPr>
        <p:spPr/>
        <p:txBody>
          <a:bodyPr/>
          <a:lstStyle/>
          <a:p>
            <a:fld id="{F2E6EC9D-D240-47B7-8F40-334C2E99A17D}" type="datetime1">
              <a:rPr lang="fr-FR" smtClean="0"/>
              <a:t>26/03/2026</a:t>
            </a:fld>
            <a:endParaRPr lang="fr-FR"/>
          </a:p>
        </p:txBody>
      </p:sp>
    </p:spTree>
    <p:extLst>
      <p:ext uri="{BB962C8B-B14F-4D97-AF65-F5344CB8AC3E}">
        <p14:creationId xmlns:p14="http://schemas.microsoft.com/office/powerpoint/2010/main" val="271710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10</a:t>
            </a:fld>
            <a:endParaRPr lang="fr-FR"/>
          </a:p>
        </p:txBody>
      </p:sp>
      <p:sp>
        <p:nvSpPr>
          <p:cNvPr id="5" name="Espace réservé de la date 4">
            <a:extLst>
              <a:ext uri="{FF2B5EF4-FFF2-40B4-BE49-F238E27FC236}">
                <a16:creationId xmlns:a16="http://schemas.microsoft.com/office/drawing/2014/main" id="{18417225-F52B-4DD1-C61B-954601E6BFFA}"/>
              </a:ext>
            </a:extLst>
          </p:cNvPr>
          <p:cNvSpPr>
            <a:spLocks noGrp="1"/>
          </p:cNvSpPr>
          <p:nvPr>
            <p:ph type="dt" idx="1"/>
          </p:nvPr>
        </p:nvSpPr>
        <p:spPr/>
        <p:txBody>
          <a:bodyPr/>
          <a:lstStyle/>
          <a:p>
            <a:fld id="{2A8318DB-DF71-4F46-9A5F-187D5DA7F1D5}" type="datetime1">
              <a:rPr lang="fr-FR" smtClean="0"/>
              <a:t>26/03/2026</a:t>
            </a:fld>
            <a:endParaRPr lang="fr-FR"/>
          </a:p>
        </p:txBody>
      </p:sp>
    </p:spTree>
    <p:extLst>
      <p:ext uri="{BB962C8B-B14F-4D97-AF65-F5344CB8AC3E}">
        <p14:creationId xmlns:p14="http://schemas.microsoft.com/office/powerpoint/2010/main" val="25627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11</a:t>
            </a:fld>
            <a:endParaRPr lang="fr-FR"/>
          </a:p>
        </p:txBody>
      </p:sp>
      <p:sp>
        <p:nvSpPr>
          <p:cNvPr id="5" name="Espace réservé de la date 4">
            <a:extLst>
              <a:ext uri="{FF2B5EF4-FFF2-40B4-BE49-F238E27FC236}">
                <a16:creationId xmlns:a16="http://schemas.microsoft.com/office/drawing/2014/main" id="{E90CA89A-997B-6FD7-A5E8-29F5B067935D}"/>
              </a:ext>
            </a:extLst>
          </p:cNvPr>
          <p:cNvSpPr>
            <a:spLocks noGrp="1"/>
          </p:cNvSpPr>
          <p:nvPr>
            <p:ph type="dt" idx="1"/>
          </p:nvPr>
        </p:nvSpPr>
        <p:spPr/>
        <p:txBody>
          <a:bodyPr/>
          <a:lstStyle/>
          <a:p>
            <a:fld id="{E445F816-67CB-4745-A573-DD591F74FA13}" type="datetime1">
              <a:rPr lang="fr-FR" smtClean="0"/>
              <a:t>26/03/2026</a:t>
            </a:fld>
            <a:endParaRPr lang="fr-FR"/>
          </a:p>
        </p:txBody>
      </p:sp>
    </p:spTree>
    <p:extLst>
      <p:ext uri="{BB962C8B-B14F-4D97-AF65-F5344CB8AC3E}">
        <p14:creationId xmlns:p14="http://schemas.microsoft.com/office/powerpoint/2010/main" val="356473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a:p>
            <a:r>
              <a:rPr lang="fr-FR" dirty="0"/>
              <a:t>Au centre : l’offre </a:t>
            </a:r>
          </a:p>
          <a:p>
            <a:r>
              <a:rPr lang="fr-FR" dirty="0"/>
              <a:t>A droite : les clients et les moyens de les atteindre</a:t>
            </a:r>
          </a:p>
          <a:p>
            <a:r>
              <a:rPr lang="fr-FR" dirty="0"/>
              <a:t>A gauche : la production de l’offre </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12</a:t>
            </a:fld>
            <a:endParaRPr lang="fr-FR"/>
          </a:p>
        </p:txBody>
      </p:sp>
      <p:sp>
        <p:nvSpPr>
          <p:cNvPr id="5" name="Espace réservé de la date 4">
            <a:extLst>
              <a:ext uri="{FF2B5EF4-FFF2-40B4-BE49-F238E27FC236}">
                <a16:creationId xmlns:a16="http://schemas.microsoft.com/office/drawing/2014/main" id="{405F0B00-FE06-410E-4CB4-1FDC6D14C737}"/>
              </a:ext>
            </a:extLst>
          </p:cNvPr>
          <p:cNvSpPr>
            <a:spLocks noGrp="1"/>
          </p:cNvSpPr>
          <p:nvPr>
            <p:ph type="dt" idx="1"/>
          </p:nvPr>
        </p:nvSpPr>
        <p:spPr/>
        <p:txBody>
          <a:bodyPr/>
          <a:lstStyle/>
          <a:p>
            <a:fld id="{5E7735EF-4F40-4DDD-B8A2-3928A1B3C34D}" type="datetime1">
              <a:rPr lang="fr-FR" smtClean="0"/>
              <a:t>26/03/2026</a:t>
            </a:fld>
            <a:endParaRPr lang="fr-FR"/>
          </a:p>
        </p:txBody>
      </p:sp>
    </p:spTree>
    <p:extLst>
      <p:ext uri="{BB962C8B-B14F-4D97-AF65-F5344CB8AC3E}">
        <p14:creationId xmlns:p14="http://schemas.microsoft.com/office/powerpoint/2010/main" val="226379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Le cœur du réacteur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13</a:t>
            </a:fld>
            <a:endParaRPr lang="fr-FR"/>
          </a:p>
        </p:txBody>
      </p:sp>
      <p:sp>
        <p:nvSpPr>
          <p:cNvPr id="5" name="Espace réservé de la date 4">
            <a:extLst>
              <a:ext uri="{FF2B5EF4-FFF2-40B4-BE49-F238E27FC236}">
                <a16:creationId xmlns:a16="http://schemas.microsoft.com/office/drawing/2014/main" id="{52DA9209-7970-DBA8-8595-C5F71EE6E4DF}"/>
              </a:ext>
            </a:extLst>
          </p:cNvPr>
          <p:cNvSpPr>
            <a:spLocks noGrp="1"/>
          </p:cNvSpPr>
          <p:nvPr>
            <p:ph type="dt" idx="1"/>
          </p:nvPr>
        </p:nvSpPr>
        <p:spPr/>
        <p:txBody>
          <a:bodyPr/>
          <a:lstStyle/>
          <a:p>
            <a:fld id="{0A915CE1-C3C3-451F-90AD-7B6877ACE674}" type="datetime1">
              <a:rPr lang="fr-FR" smtClean="0"/>
              <a:t>26/03/2026</a:t>
            </a:fld>
            <a:endParaRPr lang="fr-FR"/>
          </a:p>
        </p:txBody>
      </p:sp>
    </p:spTree>
    <p:extLst>
      <p:ext uri="{BB962C8B-B14F-4D97-AF65-F5344CB8AC3E}">
        <p14:creationId xmlns:p14="http://schemas.microsoft.com/office/powerpoint/2010/main" val="2433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14</a:t>
            </a:fld>
            <a:endParaRPr lang="fr-FR"/>
          </a:p>
        </p:txBody>
      </p:sp>
      <p:sp>
        <p:nvSpPr>
          <p:cNvPr id="5" name="Espace réservé de la date 4">
            <a:extLst>
              <a:ext uri="{FF2B5EF4-FFF2-40B4-BE49-F238E27FC236}">
                <a16:creationId xmlns:a16="http://schemas.microsoft.com/office/drawing/2014/main" id="{18EC962F-094E-FC58-989A-244AF2D06B34}"/>
              </a:ext>
            </a:extLst>
          </p:cNvPr>
          <p:cNvSpPr>
            <a:spLocks noGrp="1"/>
          </p:cNvSpPr>
          <p:nvPr>
            <p:ph type="dt" idx="1"/>
          </p:nvPr>
        </p:nvSpPr>
        <p:spPr/>
        <p:txBody>
          <a:bodyPr/>
          <a:lstStyle/>
          <a:p>
            <a:fld id="{21A36B40-F67F-4F49-A986-CBEA18D33595}" type="datetime1">
              <a:rPr lang="fr-FR" smtClean="0"/>
              <a:t>26/03/2026</a:t>
            </a:fld>
            <a:endParaRPr lang="fr-FR"/>
          </a:p>
        </p:txBody>
      </p:sp>
    </p:spTree>
    <p:extLst>
      <p:ext uri="{BB962C8B-B14F-4D97-AF65-F5344CB8AC3E}">
        <p14:creationId xmlns:p14="http://schemas.microsoft.com/office/powerpoint/2010/main" val="49289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sz="1200" dirty="0"/>
              <a:t>Comment je dialogue avec mes clients =&gt; quel style de communication / formel ? Réseaux sociaux ? Lesquels ? </a:t>
            </a:r>
          </a:p>
          <a:p>
            <a:r>
              <a:rPr lang="fr-FR" sz="1200" dirty="0"/>
              <a:t>Comment j’interagit avec mes clients =&gt; tout en maitrisant les coûts </a:t>
            </a:r>
          </a:p>
          <a:p>
            <a:endParaRPr lang="fr-FR" sz="1200" dirty="0"/>
          </a:p>
          <a:p>
            <a:r>
              <a:rPr lang="fr-FR" sz="1200" dirty="0"/>
              <a:t>(exemple Banque =&gt; </a:t>
            </a:r>
          </a:p>
          <a:p>
            <a:pPr marL="342900" indent="-342900">
              <a:buFont typeface="Arial" panose="020B0604020202020204" pitchFamily="34" charset="0"/>
              <a:buChar char="•"/>
            </a:pPr>
            <a:r>
              <a:rPr lang="fr-FR" sz="1200" dirty="0"/>
              <a:t>Agence/relation Humaine/cout/disponibilité réduite horaires </a:t>
            </a:r>
          </a:p>
          <a:p>
            <a:pPr marL="342900" indent="-342900">
              <a:buFont typeface="Arial" panose="020B0604020202020204" pitchFamily="34" charset="0"/>
              <a:buChar char="•"/>
            </a:pPr>
            <a:r>
              <a:rPr lang="fr-FR" sz="1200" dirty="0"/>
              <a:t>Guichets automatiques : dispo sur place H24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t>Qui a mis les pieds dans une agence bancaire au cours des 6 derniers mois ?</a:t>
            </a:r>
          </a:p>
          <a:p>
            <a:pPr marL="342900" indent="-342900">
              <a:buFont typeface="Arial" panose="020B0604020202020204" pitchFamily="34" charset="0"/>
              <a:buChar char="•"/>
            </a:pPr>
            <a:r>
              <a:rPr lang="fr-FR" sz="1200" dirty="0" err="1"/>
              <a:t>selfcare</a:t>
            </a:r>
            <a:r>
              <a:rPr lang="fr-FR" sz="1200" dirty="0"/>
              <a:t>/web </a:t>
            </a:r>
            <a:r>
              <a:rPr lang="fr-FR" sz="1200" dirty="0" err="1"/>
              <a:t>banking</a:t>
            </a:r>
            <a:r>
              <a:rPr lang="fr-FR" sz="1200" dirty="0"/>
              <a:t> / dispo H24 + assistance téléphonique =&gt; dispo chez vous</a:t>
            </a:r>
          </a:p>
          <a:p>
            <a:pPr marL="342900" indent="-342900">
              <a:buFont typeface="Arial" panose="020B0604020202020204" pitchFamily="34" charset="0"/>
              <a:buChar char="•"/>
            </a:pPr>
            <a:endParaRPr lang="fr-FR" sz="1200" dirty="0"/>
          </a:p>
          <a:p>
            <a:pPr marL="342900" indent="-342900">
              <a:buFont typeface="Arial" panose="020B0604020202020204" pitchFamily="34" charset="0"/>
              <a:buChar char="•"/>
            </a:pPr>
            <a:endParaRPr lang="fr-FR" sz="1200"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15</a:t>
            </a:fld>
            <a:endParaRPr lang="fr-FR"/>
          </a:p>
        </p:txBody>
      </p:sp>
      <p:sp>
        <p:nvSpPr>
          <p:cNvPr id="5" name="Espace réservé de la date 4">
            <a:extLst>
              <a:ext uri="{FF2B5EF4-FFF2-40B4-BE49-F238E27FC236}">
                <a16:creationId xmlns:a16="http://schemas.microsoft.com/office/drawing/2014/main" id="{69C14150-CBEC-F78A-3F22-4C38AED3EC50}"/>
              </a:ext>
            </a:extLst>
          </p:cNvPr>
          <p:cNvSpPr>
            <a:spLocks noGrp="1"/>
          </p:cNvSpPr>
          <p:nvPr>
            <p:ph type="dt" idx="1"/>
          </p:nvPr>
        </p:nvSpPr>
        <p:spPr/>
        <p:txBody>
          <a:bodyPr/>
          <a:lstStyle/>
          <a:p>
            <a:fld id="{C3E4A6FC-40BC-4BA9-8EBB-A07570BF2787}" type="datetime1">
              <a:rPr lang="fr-FR" smtClean="0"/>
              <a:t>26/03/2026</a:t>
            </a:fld>
            <a:endParaRPr lang="fr-FR"/>
          </a:p>
        </p:txBody>
      </p:sp>
    </p:spTree>
    <p:extLst>
      <p:ext uri="{BB962C8B-B14F-4D97-AF65-F5344CB8AC3E}">
        <p14:creationId xmlns:p14="http://schemas.microsoft.com/office/powerpoint/2010/main" val="3454672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sz="1800" dirty="0"/>
              <a:t>Comment je passe de 0 à l’après-vente ?</a:t>
            </a:r>
          </a:p>
          <a:p>
            <a:r>
              <a:rPr lang="fr-FR" sz="1800" dirty="0"/>
              <a:t>1/ Votre problème =&gt; Ma solution (Existence)</a:t>
            </a:r>
          </a:p>
          <a:p>
            <a:r>
              <a:rPr lang="fr-FR" sz="1800" dirty="0"/>
              <a:t>2/ Ma solution est super ! (Valeur)</a:t>
            </a:r>
          </a:p>
          <a:p>
            <a:r>
              <a:rPr lang="fr-FR" sz="1800" dirty="0"/>
              <a:t>3/ Comment le client va acheter ? </a:t>
            </a:r>
          </a:p>
          <a:p>
            <a:r>
              <a:rPr lang="fr-FR" sz="1800" dirty="0"/>
              <a:t>4/ Comment allons-nous livrer ?</a:t>
            </a:r>
          </a:p>
          <a:p>
            <a:r>
              <a:rPr lang="fr-FR" sz="1800" dirty="0"/>
              <a:t>5/ Service Après-Vente (Satisfaction =&gt; recommandation / Réachat / Notoriété ….) </a:t>
            </a:r>
          </a:p>
          <a:p>
            <a:endParaRPr lang="fr-FR" sz="1800" dirty="0"/>
          </a:p>
          <a:p>
            <a:r>
              <a:rPr lang="fr-FR" sz="1800" dirty="0"/>
              <a:t>Rufby.com =&gt; Qualité = satisfaction client comme valeur cardinale de la politique de l’entreprise.</a:t>
            </a:r>
          </a:p>
          <a:p>
            <a:r>
              <a:rPr lang="fr-FR" sz="1800" dirty="0"/>
              <a:t>1 gifle vaut 5 caresses.</a:t>
            </a:r>
          </a:p>
          <a:p>
            <a:endParaRPr lang="fr-FR" sz="1800"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16</a:t>
            </a:fld>
            <a:endParaRPr lang="fr-FR"/>
          </a:p>
        </p:txBody>
      </p:sp>
      <p:sp>
        <p:nvSpPr>
          <p:cNvPr id="5" name="Espace réservé de la date 4">
            <a:extLst>
              <a:ext uri="{FF2B5EF4-FFF2-40B4-BE49-F238E27FC236}">
                <a16:creationId xmlns:a16="http://schemas.microsoft.com/office/drawing/2014/main" id="{EF371009-2F1B-6EF8-B813-F5D7B7D34A01}"/>
              </a:ext>
            </a:extLst>
          </p:cNvPr>
          <p:cNvSpPr>
            <a:spLocks noGrp="1"/>
          </p:cNvSpPr>
          <p:nvPr>
            <p:ph type="dt" idx="1"/>
          </p:nvPr>
        </p:nvSpPr>
        <p:spPr/>
        <p:txBody>
          <a:bodyPr/>
          <a:lstStyle/>
          <a:p>
            <a:fld id="{7DE0FD69-C4EC-44E1-A8E0-6FF7B6E2EC0B}" type="datetime1">
              <a:rPr lang="fr-FR" smtClean="0"/>
              <a:t>26/03/2026</a:t>
            </a:fld>
            <a:endParaRPr lang="fr-FR"/>
          </a:p>
        </p:txBody>
      </p:sp>
    </p:spTree>
    <p:extLst>
      <p:ext uri="{BB962C8B-B14F-4D97-AF65-F5344CB8AC3E}">
        <p14:creationId xmlns:p14="http://schemas.microsoft.com/office/powerpoint/2010/main" val="3052948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sz="1800" dirty="0"/>
              <a:t>Ex : Voir un film =&gt; quels sont les différents modèles de revenus ?</a:t>
            </a:r>
          </a:p>
          <a:p>
            <a:pPr marL="185766" indent="-185766">
              <a:buFont typeface="Arial" panose="020B0604020202020204" pitchFamily="34" charset="0"/>
              <a:buChar char="•"/>
            </a:pPr>
            <a:r>
              <a:rPr lang="fr-FR" sz="1800" dirty="0"/>
              <a:t>Cinéma : Billet, abonnement..</a:t>
            </a:r>
          </a:p>
          <a:p>
            <a:pPr marL="185766" indent="-185766">
              <a:buFont typeface="Arial" panose="020B0604020202020204" pitchFamily="34" charset="0"/>
              <a:buChar char="•"/>
            </a:pPr>
            <a:r>
              <a:rPr lang="fr-FR" sz="1800" dirty="0"/>
              <a:t>TV : Publicité </a:t>
            </a:r>
          </a:p>
          <a:p>
            <a:pPr marL="185766" indent="-185766">
              <a:buFont typeface="Arial" panose="020B0604020202020204" pitchFamily="34" charset="0"/>
              <a:buChar char="•"/>
            </a:pPr>
            <a:r>
              <a:rPr lang="fr-FR" sz="1800" dirty="0"/>
              <a:t>Web : Publicité : YouTube </a:t>
            </a:r>
          </a:p>
          <a:p>
            <a:pPr marL="185766" indent="-185766">
              <a:buFont typeface="Arial" panose="020B0604020202020204" pitchFamily="34" charset="0"/>
              <a:buChar char="•"/>
            </a:pPr>
            <a:r>
              <a:rPr lang="fr-FR" sz="1800" dirty="0"/>
              <a:t>Réseaux : Abonnements, VOD payante : OCS, Prime, Net</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17</a:t>
            </a:fld>
            <a:endParaRPr lang="fr-FR"/>
          </a:p>
        </p:txBody>
      </p:sp>
      <p:sp>
        <p:nvSpPr>
          <p:cNvPr id="5" name="Espace réservé de la date 4">
            <a:extLst>
              <a:ext uri="{FF2B5EF4-FFF2-40B4-BE49-F238E27FC236}">
                <a16:creationId xmlns:a16="http://schemas.microsoft.com/office/drawing/2014/main" id="{EE9438FA-E62D-F7E7-9116-28D1C92E98AF}"/>
              </a:ext>
            </a:extLst>
          </p:cNvPr>
          <p:cNvSpPr>
            <a:spLocks noGrp="1"/>
          </p:cNvSpPr>
          <p:nvPr>
            <p:ph type="dt" idx="1"/>
          </p:nvPr>
        </p:nvSpPr>
        <p:spPr/>
        <p:txBody>
          <a:bodyPr/>
          <a:lstStyle/>
          <a:p>
            <a:fld id="{8DA424A3-CA0E-49B2-9246-576483788E99}" type="datetime1">
              <a:rPr lang="fr-FR" smtClean="0"/>
              <a:t>26/03/2026</a:t>
            </a:fld>
            <a:endParaRPr lang="fr-FR"/>
          </a:p>
        </p:txBody>
      </p:sp>
    </p:spTree>
    <p:extLst>
      <p:ext uri="{BB962C8B-B14F-4D97-AF65-F5344CB8AC3E}">
        <p14:creationId xmlns:p14="http://schemas.microsoft.com/office/powerpoint/2010/main" val="3749297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Facteurs de risques :</a:t>
            </a:r>
          </a:p>
          <a:p>
            <a:pPr marL="342900" indent="-342900">
              <a:buFont typeface="Arial" panose="020B0604020202020204" pitchFamily="34" charset="0"/>
              <a:buChar char="•"/>
            </a:pPr>
            <a:r>
              <a:rPr lang="fr-FR" dirty="0"/>
              <a:t>Risques de dépendance =&gt;  négociation moins en votre faveur</a:t>
            </a:r>
          </a:p>
          <a:p>
            <a:pPr marL="342900" indent="-342900">
              <a:buFont typeface="Arial" panose="020B0604020202020204" pitchFamily="34" charset="0"/>
              <a:buChar char="•"/>
            </a:pPr>
            <a:r>
              <a:rPr lang="fr-FR" dirty="0"/>
              <a:t>Risque de rupture d’approvisionnement </a:t>
            </a:r>
          </a:p>
          <a:p>
            <a:pPr marL="800100" lvl="1" indent="-342900">
              <a:buFont typeface="Arial" panose="020B0604020202020204" pitchFamily="34" charset="0"/>
              <a:buChar char="•"/>
            </a:pPr>
            <a:r>
              <a:rPr lang="fr-FR" dirty="0"/>
              <a:t>Accident/incendie/inondation, </a:t>
            </a:r>
          </a:p>
          <a:p>
            <a:pPr marL="800100" lvl="1" indent="-342900">
              <a:buFont typeface="Arial" panose="020B0604020202020204" pitchFamily="34" charset="0"/>
              <a:buChar char="•"/>
            </a:pPr>
            <a:r>
              <a:rPr lang="fr-FR" dirty="0"/>
              <a:t>réallocation production fournisseur vers client plus rentable, </a:t>
            </a:r>
          </a:p>
          <a:p>
            <a:pPr marL="800100" lvl="1" indent="-342900">
              <a:buFont typeface="Arial" panose="020B0604020202020204" pitchFamily="34" charset="0"/>
              <a:buChar char="•"/>
            </a:pPr>
            <a:r>
              <a:rPr lang="fr-FR" dirty="0"/>
              <a:t>Fournisseur racheté par concurrent…</a:t>
            </a:r>
          </a:p>
          <a:p>
            <a:pPr marL="342900" indent="-342900">
              <a:buFont typeface="Arial" panose="020B0604020202020204" pitchFamily="34" charset="0"/>
              <a:buChar char="•"/>
            </a:pPr>
            <a:r>
              <a:rPr lang="fr-FR" dirty="0"/>
              <a:t>Risque de concurrence =&gt; Un fournisseur peut produire pour son compte </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18</a:t>
            </a:fld>
            <a:endParaRPr lang="fr-FR"/>
          </a:p>
        </p:txBody>
      </p:sp>
      <p:sp>
        <p:nvSpPr>
          <p:cNvPr id="5" name="Espace réservé de la date 4">
            <a:extLst>
              <a:ext uri="{FF2B5EF4-FFF2-40B4-BE49-F238E27FC236}">
                <a16:creationId xmlns:a16="http://schemas.microsoft.com/office/drawing/2014/main" id="{869C813D-8D6B-5A00-C8A3-B48896266F0F}"/>
              </a:ext>
            </a:extLst>
          </p:cNvPr>
          <p:cNvSpPr>
            <a:spLocks noGrp="1"/>
          </p:cNvSpPr>
          <p:nvPr>
            <p:ph type="dt" idx="1"/>
          </p:nvPr>
        </p:nvSpPr>
        <p:spPr/>
        <p:txBody>
          <a:bodyPr/>
          <a:lstStyle/>
          <a:p>
            <a:fld id="{79908C37-753C-42EE-98B7-E9DAC9E299BF}" type="datetime1">
              <a:rPr lang="fr-FR" smtClean="0"/>
              <a:t>26/03/2026</a:t>
            </a:fld>
            <a:endParaRPr lang="fr-FR"/>
          </a:p>
        </p:txBody>
      </p:sp>
    </p:spTree>
    <p:extLst>
      <p:ext uri="{BB962C8B-B14F-4D97-AF65-F5344CB8AC3E}">
        <p14:creationId xmlns:p14="http://schemas.microsoft.com/office/powerpoint/2010/main" val="75369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19</a:t>
            </a:fld>
            <a:endParaRPr lang="fr-FR"/>
          </a:p>
        </p:txBody>
      </p:sp>
      <p:sp>
        <p:nvSpPr>
          <p:cNvPr id="5" name="Espace réservé de la date 4">
            <a:extLst>
              <a:ext uri="{FF2B5EF4-FFF2-40B4-BE49-F238E27FC236}">
                <a16:creationId xmlns:a16="http://schemas.microsoft.com/office/drawing/2014/main" id="{A2410908-F5CE-8D2A-39DB-EF1A5F62FB6B}"/>
              </a:ext>
            </a:extLst>
          </p:cNvPr>
          <p:cNvSpPr>
            <a:spLocks noGrp="1"/>
          </p:cNvSpPr>
          <p:nvPr>
            <p:ph type="dt" idx="1"/>
          </p:nvPr>
        </p:nvSpPr>
        <p:spPr/>
        <p:txBody>
          <a:bodyPr/>
          <a:lstStyle/>
          <a:p>
            <a:fld id="{E765037D-1832-4072-AC98-C1332BD78FAA}" type="datetime1">
              <a:rPr lang="fr-FR" smtClean="0"/>
              <a:t>26/03/2026</a:t>
            </a:fld>
            <a:endParaRPr lang="fr-FR"/>
          </a:p>
        </p:txBody>
      </p:sp>
    </p:spTree>
    <p:extLst>
      <p:ext uri="{BB962C8B-B14F-4D97-AF65-F5344CB8AC3E}">
        <p14:creationId xmlns:p14="http://schemas.microsoft.com/office/powerpoint/2010/main" val="336308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sz="1800" b="0" dirty="0"/>
              <a:t>L’objectif est de mieux comprendre les différences entre les 2 mondes pour mieux s’épanouir en entreprise :</a:t>
            </a:r>
          </a:p>
          <a:p>
            <a:endParaRPr lang="fr-FR" sz="1800" b="0" dirty="0"/>
          </a:p>
          <a:p>
            <a:r>
              <a:rPr lang="fr-FR" sz="1800" b="1" dirty="0"/>
              <a:t>UNIVERSITAIRE</a:t>
            </a:r>
            <a:r>
              <a:rPr lang="fr-FR" sz="1800" dirty="0"/>
              <a:t> =&gt; Temps long / Trouver des fonds pour générer du savoir </a:t>
            </a:r>
          </a:p>
          <a:p>
            <a:r>
              <a:rPr lang="fr-FR" sz="1800" dirty="0"/>
              <a:t>(là où les rêves naissent)</a:t>
            </a:r>
          </a:p>
          <a:p>
            <a:r>
              <a:rPr lang="fr-FR" sz="1800" dirty="0"/>
              <a:t>vs </a:t>
            </a:r>
          </a:p>
          <a:p>
            <a:r>
              <a:rPr lang="fr-FR" sz="1800" b="1" dirty="0"/>
              <a:t>ENTREPRISE</a:t>
            </a:r>
            <a:r>
              <a:rPr lang="fr-FR" sz="1800" dirty="0"/>
              <a:t> =&gt; Temps court =&gt;  Trouver des fonds pour développer des projets et générer … de l’argent  (le temps c’est de l’argent ) </a:t>
            </a:r>
          </a:p>
          <a:p>
            <a:r>
              <a:rPr lang="fr-FR" sz="1800" dirty="0"/>
              <a:t>(là où les rêves se matérialisent)</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a:t>
            </a:fld>
            <a:endParaRPr lang="fr-FR"/>
          </a:p>
        </p:txBody>
      </p:sp>
      <p:sp>
        <p:nvSpPr>
          <p:cNvPr id="5" name="Espace réservé de la date 4">
            <a:extLst>
              <a:ext uri="{FF2B5EF4-FFF2-40B4-BE49-F238E27FC236}">
                <a16:creationId xmlns:a16="http://schemas.microsoft.com/office/drawing/2014/main" id="{55F19D52-7BB6-5E8B-85C1-BE642A739BE6}"/>
              </a:ext>
            </a:extLst>
          </p:cNvPr>
          <p:cNvSpPr>
            <a:spLocks noGrp="1"/>
          </p:cNvSpPr>
          <p:nvPr>
            <p:ph type="dt" idx="1"/>
          </p:nvPr>
        </p:nvSpPr>
        <p:spPr/>
        <p:txBody>
          <a:bodyPr/>
          <a:lstStyle/>
          <a:p>
            <a:fld id="{0372FEC8-A80D-4B1D-8FB2-2008ADB995E7}" type="datetime1">
              <a:rPr lang="fr-FR" smtClean="0"/>
              <a:t>26/03/2026</a:t>
            </a:fld>
            <a:endParaRPr lang="fr-FR"/>
          </a:p>
        </p:txBody>
      </p:sp>
    </p:spTree>
    <p:extLst>
      <p:ext uri="{BB962C8B-B14F-4D97-AF65-F5344CB8AC3E}">
        <p14:creationId xmlns:p14="http://schemas.microsoft.com/office/powerpoint/2010/main" val="203403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20</a:t>
            </a:fld>
            <a:endParaRPr lang="fr-FR"/>
          </a:p>
        </p:txBody>
      </p:sp>
      <p:sp>
        <p:nvSpPr>
          <p:cNvPr id="5" name="Espace réservé de la date 4">
            <a:extLst>
              <a:ext uri="{FF2B5EF4-FFF2-40B4-BE49-F238E27FC236}">
                <a16:creationId xmlns:a16="http://schemas.microsoft.com/office/drawing/2014/main" id="{F3BCA5F1-EE89-B20C-6AD8-524095DB61C9}"/>
              </a:ext>
            </a:extLst>
          </p:cNvPr>
          <p:cNvSpPr>
            <a:spLocks noGrp="1"/>
          </p:cNvSpPr>
          <p:nvPr>
            <p:ph type="dt" idx="1"/>
          </p:nvPr>
        </p:nvSpPr>
        <p:spPr/>
        <p:txBody>
          <a:bodyPr/>
          <a:lstStyle/>
          <a:p>
            <a:fld id="{FB86A90E-BBAE-4356-9387-C7B35C14DBE7}" type="datetime1">
              <a:rPr lang="fr-FR" smtClean="0"/>
              <a:t>26/03/2026</a:t>
            </a:fld>
            <a:endParaRPr lang="fr-FR"/>
          </a:p>
        </p:txBody>
      </p:sp>
    </p:spTree>
    <p:extLst>
      <p:ext uri="{BB962C8B-B14F-4D97-AF65-F5344CB8AC3E}">
        <p14:creationId xmlns:p14="http://schemas.microsoft.com/office/powerpoint/2010/main" val="1047060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La flexibilité à un coût … mais réduit le risque =&gt; comment calculer le coût du risque ?</a:t>
            </a:r>
          </a:p>
          <a:p>
            <a:r>
              <a:rPr lang="fr-FR" dirty="0"/>
              <a:t>Scénario =&gt; Que ce passe-t-il si ….. Le fournisseurs X me lâche =&gt; si risque de mort (pas de substitution possible) =&gt; internaliser. </a:t>
            </a:r>
          </a:p>
          <a:p>
            <a:endParaRPr lang="fr-FR" dirty="0"/>
          </a:p>
          <a:p>
            <a:r>
              <a:rPr lang="fr-FR" dirty="0"/>
              <a:t>J’ai un client qui a fait rentrer un fournisseur clé au capital de son entreprise.</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21</a:t>
            </a:fld>
            <a:endParaRPr lang="fr-FR"/>
          </a:p>
        </p:txBody>
      </p:sp>
      <p:sp>
        <p:nvSpPr>
          <p:cNvPr id="5" name="Espace réservé de la date 4">
            <a:extLst>
              <a:ext uri="{FF2B5EF4-FFF2-40B4-BE49-F238E27FC236}">
                <a16:creationId xmlns:a16="http://schemas.microsoft.com/office/drawing/2014/main" id="{4CF51582-CC47-40AD-5AE2-3E00CA0417AB}"/>
              </a:ext>
            </a:extLst>
          </p:cNvPr>
          <p:cNvSpPr>
            <a:spLocks noGrp="1"/>
          </p:cNvSpPr>
          <p:nvPr>
            <p:ph type="dt" idx="1"/>
          </p:nvPr>
        </p:nvSpPr>
        <p:spPr/>
        <p:txBody>
          <a:bodyPr/>
          <a:lstStyle/>
          <a:p>
            <a:fld id="{C7E111B1-FF59-45DF-ADA6-D005F66F8697}" type="datetime1">
              <a:rPr lang="fr-FR" smtClean="0"/>
              <a:t>26/03/2026</a:t>
            </a:fld>
            <a:endParaRPr lang="fr-FR"/>
          </a:p>
        </p:txBody>
      </p:sp>
    </p:spTree>
    <p:extLst>
      <p:ext uri="{BB962C8B-B14F-4D97-AF65-F5344CB8AC3E}">
        <p14:creationId xmlns:p14="http://schemas.microsoft.com/office/powerpoint/2010/main" val="3601501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22</a:t>
            </a:fld>
            <a:endParaRPr lang="fr-FR"/>
          </a:p>
        </p:txBody>
      </p:sp>
      <p:sp>
        <p:nvSpPr>
          <p:cNvPr id="5" name="Espace réservé de la date 4">
            <a:extLst>
              <a:ext uri="{FF2B5EF4-FFF2-40B4-BE49-F238E27FC236}">
                <a16:creationId xmlns:a16="http://schemas.microsoft.com/office/drawing/2014/main" id="{B8C3E982-89C8-8400-C2B0-32AC75BF71CD}"/>
              </a:ext>
            </a:extLst>
          </p:cNvPr>
          <p:cNvSpPr>
            <a:spLocks noGrp="1"/>
          </p:cNvSpPr>
          <p:nvPr>
            <p:ph type="dt" idx="1"/>
          </p:nvPr>
        </p:nvSpPr>
        <p:spPr/>
        <p:txBody>
          <a:bodyPr/>
          <a:lstStyle/>
          <a:p>
            <a:fld id="{41A982B8-5A27-412C-8E5B-71A8460874D1}" type="datetime1">
              <a:rPr lang="fr-FR" smtClean="0"/>
              <a:t>26/03/2026</a:t>
            </a:fld>
            <a:endParaRPr lang="fr-FR"/>
          </a:p>
        </p:txBody>
      </p:sp>
    </p:spTree>
    <p:extLst>
      <p:ext uri="{BB962C8B-B14F-4D97-AF65-F5344CB8AC3E}">
        <p14:creationId xmlns:p14="http://schemas.microsoft.com/office/powerpoint/2010/main" val="1001478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Une partie spécifique à l’entreprise </a:t>
            </a:r>
          </a:p>
          <a:p>
            <a:r>
              <a:rPr lang="fr-FR" dirty="0"/>
              <a:t>CA par produit/pays/segment de clientèle/</a:t>
            </a:r>
            <a:r>
              <a:rPr lang="fr-FR" dirty="0" err="1"/>
              <a:t>ect</a:t>
            </a:r>
            <a:r>
              <a:rPr lang="fr-FR" dirty="0"/>
              <a:t>… </a:t>
            </a:r>
          </a:p>
          <a:p>
            <a:r>
              <a:rPr lang="fr-FR" dirty="0"/>
              <a:t>Cout par salarié / par ressource …..</a:t>
            </a:r>
          </a:p>
          <a:p>
            <a:endParaRPr lang="fr-FR" dirty="0"/>
          </a:p>
          <a:p>
            <a:r>
              <a:rPr lang="fr-FR"/>
              <a:t>Agrégé </a:t>
            </a:r>
            <a:r>
              <a:rPr lang="fr-FR" dirty="0"/>
              <a:t>au final dans une section qui reprends les éléments de la </a:t>
            </a:r>
            <a:r>
              <a:rPr lang="fr-FR"/>
              <a:t>liasse fiscale</a:t>
            </a:r>
          </a:p>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23</a:t>
            </a:fld>
            <a:endParaRPr lang="fr-FR"/>
          </a:p>
        </p:txBody>
      </p:sp>
      <p:sp>
        <p:nvSpPr>
          <p:cNvPr id="5" name="Espace réservé de la date 4">
            <a:extLst>
              <a:ext uri="{FF2B5EF4-FFF2-40B4-BE49-F238E27FC236}">
                <a16:creationId xmlns:a16="http://schemas.microsoft.com/office/drawing/2014/main" id="{FBF1F6D2-830F-82CB-EEC5-E7F7D4882FA6}"/>
              </a:ext>
            </a:extLst>
          </p:cNvPr>
          <p:cNvSpPr>
            <a:spLocks noGrp="1"/>
          </p:cNvSpPr>
          <p:nvPr>
            <p:ph type="dt" idx="1"/>
          </p:nvPr>
        </p:nvSpPr>
        <p:spPr/>
        <p:txBody>
          <a:bodyPr/>
          <a:lstStyle/>
          <a:p>
            <a:fld id="{F5C08D09-807E-4521-B986-E283F3131910}" type="datetime1">
              <a:rPr lang="fr-FR" smtClean="0"/>
              <a:t>26/03/2026</a:t>
            </a:fld>
            <a:endParaRPr lang="fr-FR"/>
          </a:p>
        </p:txBody>
      </p:sp>
    </p:spTree>
    <p:extLst>
      <p:ext uri="{BB962C8B-B14F-4D97-AF65-F5344CB8AC3E}">
        <p14:creationId xmlns:p14="http://schemas.microsoft.com/office/powerpoint/2010/main" val="1184333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La boussole n’indique pas le CAP … elle indique le NORD et c’est le capitaine qui suit son CAP </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24</a:t>
            </a:fld>
            <a:endParaRPr lang="fr-FR"/>
          </a:p>
        </p:txBody>
      </p:sp>
      <p:sp>
        <p:nvSpPr>
          <p:cNvPr id="5" name="Espace réservé de la date 4">
            <a:extLst>
              <a:ext uri="{FF2B5EF4-FFF2-40B4-BE49-F238E27FC236}">
                <a16:creationId xmlns:a16="http://schemas.microsoft.com/office/drawing/2014/main" id="{616EAB17-7F41-A53A-FFDF-0CDF198F1441}"/>
              </a:ext>
            </a:extLst>
          </p:cNvPr>
          <p:cNvSpPr>
            <a:spLocks noGrp="1"/>
          </p:cNvSpPr>
          <p:nvPr>
            <p:ph type="dt" idx="1"/>
          </p:nvPr>
        </p:nvSpPr>
        <p:spPr/>
        <p:txBody>
          <a:bodyPr/>
          <a:lstStyle/>
          <a:p>
            <a:fld id="{8892B4AC-119F-47E7-9695-F92721C205FB}" type="datetime1">
              <a:rPr lang="fr-FR" smtClean="0"/>
              <a:t>26/03/2026</a:t>
            </a:fld>
            <a:endParaRPr lang="fr-FR"/>
          </a:p>
        </p:txBody>
      </p:sp>
    </p:spTree>
    <p:extLst>
      <p:ext uri="{BB962C8B-B14F-4D97-AF65-F5344CB8AC3E}">
        <p14:creationId xmlns:p14="http://schemas.microsoft.com/office/powerpoint/2010/main" val="2072029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25</a:t>
            </a:fld>
            <a:endParaRPr lang="fr-FR"/>
          </a:p>
        </p:txBody>
      </p:sp>
      <p:sp>
        <p:nvSpPr>
          <p:cNvPr id="5" name="Espace réservé de la date 4">
            <a:extLst>
              <a:ext uri="{FF2B5EF4-FFF2-40B4-BE49-F238E27FC236}">
                <a16:creationId xmlns:a16="http://schemas.microsoft.com/office/drawing/2014/main" id="{16A04CBD-F677-CFA2-A374-B879F50E2FC0}"/>
              </a:ext>
            </a:extLst>
          </p:cNvPr>
          <p:cNvSpPr>
            <a:spLocks noGrp="1"/>
          </p:cNvSpPr>
          <p:nvPr>
            <p:ph type="dt" idx="1"/>
          </p:nvPr>
        </p:nvSpPr>
        <p:spPr/>
        <p:txBody>
          <a:bodyPr/>
          <a:lstStyle/>
          <a:p>
            <a:fld id="{7073E535-5442-4BDB-BF96-CD502137779B}" type="datetime1">
              <a:rPr lang="fr-FR" smtClean="0"/>
              <a:t>26/03/2026</a:t>
            </a:fld>
            <a:endParaRPr lang="fr-FR"/>
          </a:p>
        </p:txBody>
      </p:sp>
    </p:spTree>
    <p:extLst>
      <p:ext uri="{BB962C8B-B14F-4D97-AF65-F5344CB8AC3E}">
        <p14:creationId xmlns:p14="http://schemas.microsoft.com/office/powerpoint/2010/main" val="230101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Compte de stock et flux =&gt; Analogie Baignoire niveau (Robinet et vidange)</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26</a:t>
            </a:fld>
            <a:endParaRPr lang="fr-FR"/>
          </a:p>
        </p:txBody>
      </p:sp>
      <p:sp>
        <p:nvSpPr>
          <p:cNvPr id="5" name="Espace réservé de la date 4">
            <a:extLst>
              <a:ext uri="{FF2B5EF4-FFF2-40B4-BE49-F238E27FC236}">
                <a16:creationId xmlns:a16="http://schemas.microsoft.com/office/drawing/2014/main" id="{4923E6D3-8AB2-60EA-88B4-0FA2355DC310}"/>
              </a:ext>
            </a:extLst>
          </p:cNvPr>
          <p:cNvSpPr>
            <a:spLocks noGrp="1"/>
          </p:cNvSpPr>
          <p:nvPr>
            <p:ph type="dt" idx="1"/>
          </p:nvPr>
        </p:nvSpPr>
        <p:spPr/>
        <p:txBody>
          <a:bodyPr/>
          <a:lstStyle/>
          <a:p>
            <a:fld id="{4EA7E8E8-5955-40F8-B2F7-EC23C4F3AC2D}" type="datetime1">
              <a:rPr lang="fr-FR" smtClean="0"/>
              <a:t>26/03/2026</a:t>
            </a:fld>
            <a:endParaRPr lang="fr-FR"/>
          </a:p>
        </p:txBody>
      </p:sp>
    </p:spTree>
    <p:extLst>
      <p:ext uri="{BB962C8B-B14F-4D97-AF65-F5344CB8AC3E}">
        <p14:creationId xmlns:p14="http://schemas.microsoft.com/office/powerpoint/2010/main" val="3983468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27</a:t>
            </a:fld>
            <a:endParaRPr lang="fr-FR"/>
          </a:p>
        </p:txBody>
      </p:sp>
      <p:sp>
        <p:nvSpPr>
          <p:cNvPr id="5" name="Espace réservé de la date 4">
            <a:extLst>
              <a:ext uri="{FF2B5EF4-FFF2-40B4-BE49-F238E27FC236}">
                <a16:creationId xmlns:a16="http://schemas.microsoft.com/office/drawing/2014/main" id="{CAE19983-6355-2D3A-B582-96477D13288F}"/>
              </a:ext>
            </a:extLst>
          </p:cNvPr>
          <p:cNvSpPr>
            <a:spLocks noGrp="1"/>
          </p:cNvSpPr>
          <p:nvPr>
            <p:ph type="dt" idx="1"/>
          </p:nvPr>
        </p:nvSpPr>
        <p:spPr/>
        <p:txBody>
          <a:bodyPr/>
          <a:lstStyle/>
          <a:p>
            <a:fld id="{C9437EEB-58E6-4F45-A049-8ED7BA19DB54}" type="datetime1">
              <a:rPr lang="fr-FR" smtClean="0"/>
              <a:t>26/03/2026</a:t>
            </a:fld>
            <a:endParaRPr lang="fr-FR"/>
          </a:p>
        </p:txBody>
      </p:sp>
    </p:spTree>
    <p:extLst>
      <p:ext uri="{BB962C8B-B14F-4D97-AF65-F5344CB8AC3E}">
        <p14:creationId xmlns:p14="http://schemas.microsoft.com/office/powerpoint/2010/main" val="3873608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3AE0C5E5-4261-D89C-510E-6F0E271416AA}"/>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Module Finance d'entreprise </a:t>
            </a:r>
          </a:p>
        </p:txBody>
      </p:sp>
      <p:sp>
        <p:nvSpPr>
          <p:cNvPr id="109571" name="Rectangle 3">
            <a:extLst>
              <a:ext uri="{FF2B5EF4-FFF2-40B4-BE49-F238E27FC236}">
                <a16:creationId xmlns:a16="http://schemas.microsoft.com/office/drawing/2014/main" id="{AE14B85D-5BD7-5C7A-6766-5A6ADE2EB150}"/>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fld id="{5357C1BE-D0EE-4EE2-8550-893B018A0E76}" type="datetime1">
              <a:rPr lang="fr-FR" altLang="fr-FR" b="0" smtClean="0"/>
              <a:t>26/03/2026</a:t>
            </a:fld>
            <a:endParaRPr lang="fr-FR" altLang="fr-FR" b="0"/>
          </a:p>
        </p:txBody>
      </p:sp>
      <p:sp>
        <p:nvSpPr>
          <p:cNvPr id="109572" name="Rectangle 6">
            <a:extLst>
              <a:ext uri="{FF2B5EF4-FFF2-40B4-BE49-F238E27FC236}">
                <a16:creationId xmlns:a16="http://schemas.microsoft.com/office/drawing/2014/main" id="{B35E6EA4-0851-DFB2-020B-283092500EDF}"/>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Yves Salmon - Mantiquore Finance</a:t>
            </a:r>
          </a:p>
        </p:txBody>
      </p:sp>
      <p:sp>
        <p:nvSpPr>
          <p:cNvPr id="109573" name="Rectangle 7">
            <a:extLst>
              <a:ext uri="{FF2B5EF4-FFF2-40B4-BE49-F238E27FC236}">
                <a16:creationId xmlns:a16="http://schemas.microsoft.com/office/drawing/2014/main" id="{89D939B0-1DE6-A946-13E7-9D1D541044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Slide N°: </a:t>
            </a:r>
            <a:fld id="{5FE25591-AD33-4CEF-A2CE-9D1B079DFAC7}" type="slidenum">
              <a:rPr lang="fr-FR" altLang="fr-FR" b="0" smtClean="0"/>
              <a:pPr/>
              <a:t>28</a:t>
            </a:fld>
            <a:endParaRPr lang="fr-FR" altLang="fr-FR" b="0"/>
          </a:p>
        </p:txBody>
      </p:sp>
      <p:sp>
        <p:nvSpPr>
          <p:cNvPr id="109574" name="Rectangle 2">
            <a:extLst>
              <a:ext uri="{FF2B5EF4-FFF2-40B4-BE49-F238E27FC236}">
                <a16:creationId xmlns:a16="http://schemas.microsoft.com/office/drawing/2014/main" id="{9984EA19-C37D-4648-DF13-C1A70B964DA1}"/>
              </a:ext>
            </a:extLst>
          </p:cNvPr>
          <p:cNvSpPr>
            <a:spLocks noGrp="1" noRot="1" noChangeAspect="1" noChangeArrowheads="1" noTextEdit="1"/>
          </p:cNvSpPr>
          <p:nvPr>
            <p:ph type="sldImg"/>
          </p:nvPr>
        </p:nvSpPr>
        <p:spPr>
          <a:xfrm>
            <a:off x="3073400" y="355600"/>
            <a:ext cx="4262438" cy="2397125"/>
          </a:xfrm>
          <a:ln/>
        </p:spPr>
      </p:sp>
      <p:sp>
        <p:nvSpPr>
          <p:cNvPr id="109575" name="Rectangle 3">
            <a:extLst>
              <a:ext uri="{FF2B5EF4-FFF2-40B4-BE49-F238E27FC236}">
                <a16:creationId xmlns:a16="http://schemas.microsoft.com/office/drawing/2014/main" id="{9CE057F5-8FA5-4FC2-B69A-163E5FC599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47688" indent="-247688"/>
            <a:r>
              <a:rPr lang="fr-FR" altLang="fr-FR" dirty="0"/>
              <a:t>6 partenaires  « officiels » + 1 officieux : Les Stakeholders //</a:t>
            </a:r>
          </a:p>
          <a:p>
            <a:pPr marL="743064" lvl="1" indent="-247688">
              <a:buFontTx/>
              <a:buAutoNum type="arabicPeriod"/>
            </a:pPr>
            <a:r>
              <a:rPr lang="fr-FR" altLang="fr-FR" b="1" dirty="0"/>
              <a:t>Les Clients.</a:t>
            </a:r>
          </a:p>
          <a:p>
            <a:pPr marL="743064" lvl="1" indent="-247688">
              <a:buFontTx/>
              <a:buAutoNum type="arabicPeriod"/>
            </a:pPr>
            <a:r>
              <a:rPr lang="fr-FR" altLang="fr-FR" b="1" dirty="0"/>
              <a:t>Les salariés </a:t>
            </a:r>
          </a:p>
          <a:p>
            <a:pPr marL="743064" lvl="1" indent="-247688">
              <a:buFontTx/>
              <a:buAutoNum type="arabicPeriod"/>
            </a:pPr>
            <a:r>
              <a:rPr lang="fr-FR" altLang="fr-FR" b="1" dirty="0"/>
              <a:t>Les fournisseurs.</a:t>
            </a:r>
          </a:p>
          <a:p>
            <a:pPr marL="743064" lvl="1" indent="-247688">
              <a:buFontTx/>
              <a:buAutoNum type="arabicPeriod"/>
            </a:pPr>
            <a:r>
              <a:rPr lang="fr-FR" altLang="fr-FR" b="1" dirty="0"/>
              <a:t>Les banquiers </a:t>
            </a:r>
            <a:r>
              <a:rPr lang="fr-FR" altLang="fr-FR" dirty="0"/>
              <a:t>( une variété de fournisseurs )</a:t>
            </a:r>
          </a:p>
          <a:p>
            <a:pPr marL="743064" lvl="1" indent="-247688">
              <a:buFontTx/>
              <a:buAutoNum type="arabicPeriod"/>
            </a:pPr>
            <a:r>
              <a:rPr lang="fr-FR" altLang="fr-FR" b="1" dirty="0"/>
              <a:t>Les actionnaires </a:t>
            </a:r>
            <a:r>
              <a:rPr lang="fr-FR" altLang="fr-FR" dirty="0"/>
              <a:t>: Les propriétaires.</a:t>
            </a:r>
          </a:p>
          <a:p>
            <a:pPr marL="743064" lvl="1" indent="-247688">
              <a:buFontTx/>
              <a:buAutoNum type="arabicPeriod"/>
            </a:pPr>
            <a:r>
              <a:rPr lang="fr-FR" altLang="fr-FR" b="1" dirty="0"/>
              <a:t>L’Etat </a:t>
            </a:r>
            <a:br>
              <a:rPr lang="fr-FR" altLang="fr-FR" b="1" dirty="0"/>
            </a:br>
            <a:endParaRPr lang="fr-FR" altLang="fr-FR" b="1" dirty="0"/>
          </a:p>
          <a:p>
            <a:pPr marL="743064" lvl="1" indent="-247688">
              <a:buFontTx/>
              <a:buChar char="•"/>
            </a:pPr>
            <a:r>
              <a:rPr lang="fr-FR" altLang="fr-FR" b="1" dirty="0"/>
              <a:t>La société civile</a:t>
            </a:r>
            <a:r>
              <a:rPr lang="fr-FR" altLang="fr-FR" dirty="0"/>
              <a:t>  : responsabilité sociale, éthique, ou celle à l’égard de l’environnement.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A98B085-D408-D1EB-D4D3-86C39BA578A2}"/>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Module Finance d'entreprise </a:t>
            </a:r>
          </a:p>
        </p:txBody>
      </p:sp>
      <p:sp>
        <p:nvSpPr>
          <p:cNvPr id="111619" name="Rectangle 3">
            <a:extLst>
              <a:ext uri="{FF2B5EF4-FFF2-40B4-BE49-F238E27FC236}">
                <a16:creationId xmlns:a16="http://schemas.microsoft.com/office/drawing/2014/main" id="{120A68BC-94D7-7849-70E0-CC74B2EEE2F6}"/>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fld id="{7B392EFA-DB6C-4455-9BC8-75ADDF34972E}" type="datetime1">
              <a:rPr lang="fr-FR" altLang="fr-FR" b="0" smtClean="0"/>
              <a:t>26/03/2026</a:t>
            </a:fld>
            <a:endParaRPr lang="fr-FR" altLang="fr-FR" b="0"/>
          </a:p>
        </p:txBody>
      </p:sp>
      <p:sp>
        <p:nvSpPr>
          <p:cNvPr id="111620" name="Rectangle 6">
            <a:extLst>
              <a:ext uri="{FF2B5EF4-FFF2-40B4-BE49-F238E27FC236}">
                <a16:creationId xmlns:a16="http://schemas.microsoft.com/office/drawing/2014/main" id="{59D9575E-FC52-73D2-0F75-4E781AD02A3E}"/>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Yves Salmon - Mantiquore Finance</a:t>
            </a:r>
          </a:p>
        </p:txBody>
      </p:sp>
      <p:sp>
        <p:nvSpPr>
          <p:cNvPr id="111621" name="Rectangle 7">
            <a:extLst>
              <a:ext uri="{FF2B5EF4-FFF2-40B4-BE49-F238E27FC236}">
                <a16:creationId xmlns:a16="http://schemas.microsoft.com/office/drawing/2014/main" id="{25A2570B-0371-5138-1252-98956BD986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Slide N°: </a:t>
            </a:r>
            <a:fld id="{15354799-28C1-48E6-897D-B66BA737B9D7}" type="slidenum">
              <a:rPr lang="fr-FR" altLang="fr-FR" b="0" smtClean="0"/>
              <a:pPr/>
              <a:t>29</a:t>
            </a:fld>
            <a:endParaRPr lang="fr-FR" altLang="fr-FR" b="0"/>
          </a:p>
        </p:txBody>
      </p:sp>
      <p:sp>
        <p:nvSpPr>
          <p:cNvPr id="111622" name="Rectangle 2">
            <a:extLst>
              <a:ext uri="{FF2B5EF4-FFF2-40B4-BE49-F238E27FC236}">
                <a16:creationId xmlns:a16="http://schemas.microsoft.com/office/drawing/2014/main" id="{FA894F6A-8516-BA2D-D856-A11CC909F2CF}"/>
              </a:ext>
            </a:extLst>
          </p:cNvPr>
          <p:cNvSpPr>
            <a:spLocks noGrp="1" noRot="1" noChangeAspect="1" noChangeArrowheads="1" noTextEdit="1"/>
          </p:cNvSpPr>
          <p:nvPr>
            <p:ph type="sldImg"/>
          </p:nvPr>
        </p:nvSpPr>
        <p:spPr>
          <a:xfrm>
            <a:off x="3073400" y="355600"/>
            <a:ext cx="4262438" cy="2397125"/>
          </a:xfrm>
          <a:ln/>
        </p:spPr>
      </p:sp>
      <p:sp>
        <p:nvSpPr>
          <p:cNvPr id="111623" name="Rectangle 3">
            <a:extLst>
              <a:ext uri="{FF2B5EF4-FFF2-40B4-BE49-F238E27FC236}">
                <a16:creationId xmlns:a16="http://schemas.microsoft.com/office/drawing/2014/main" id="{0BC09604-9BAA-375A-5095-1AB9502BAC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fr-FR" altLang="fr-FR" b="1" u="sng" dirty="0"/>
              <a:t>Fournisseurs :</a:t>
            </a:r>
          </a:p>
          <a:p>
            <a:pPr eaLnBrk="1" hangingPunct="1">
              <a:buFontTx/>
              <a:buChar char="•"/>
            </a:pPr>
            <a:r>
              <a:rPr lang="fr-FR" altLang="fr-FR" dirty="0"/>
              <a:t>Les fournisseurs d’immobilisations ne concernent pas le COMPTE de RESULTAT (mais celui de Cash Flow)</a:t>
            </a:r>
          </a:p>
          <a:p>
            <a:pPr eaLnBrk="1" hangingPunct="1">
              <a:buFontTx/>
              <a:buChar char="•"/>
            </a:pPr>
            <a:r>
              <a:rPr lang="fr-FR" altLang="fr-FR" dirty="0"/>
              <a:t>Les fournisseurs de consommables CONCERNENT le compte de résultat.</a:t>
            </a:r>
          </a:p>
          <a:p>
            <a:pPr eaLnBrk="1" hangingPunct="1"/>
            <a:endParaRPr lang="fr-FR" altLang="fr-FR" dirty="0"/>
          </a:p>
          <a:p>
            <a:pPr eaLnBrk="1" hangingPunct="1"/>
            <a:r>
              <a:rPr lang="fr-FR" altLang="fr-FR" dirty="0"/>
              <a:t>A la table de l’entreprise : L’actionnaire est le dernier servit et mange les restes MAIS c’est lui qui reçoit et organise et IL CHOISIT ses CONVIVES !!! </a:t>
            </a:r>
          </a:p>
          <a:p>
            <a:pPr eaLnBrk="1" hangingPunct="1"/>
            <a:endParaRPr lang="fr-FR" alt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sz="1600" dirty="0"/>
              <a:t>L’entreprise est un voyage, une aventure =&gt; Elle a un objectif (une destination)</a:t>
            </a:r>
          </a:p>
          <a:p>
            <a:r>
              <a:rPr lang="fr-FR" sz="1600" dirty="0"/>
              <a:t>Cet objectif doit être SMART : Spécifique, Mesurable, Ambitieux, Réaliste, Temporel.</a:t>
            </a:r>
          </a:p>
          <a:p>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Ex : « L’ENS a pour objectif de gagner 2 places au classement de Shangaï dans les 5 prochaines années.</a:t>
            </a:r>
          </a:p>
          <a:p>
            <a:endParaRPr lang="fr-FR" sz="1600" dirty="0"/>
          </a:p>
          <a:p>
            <a:r>
              <a:rPr lang="fr-FR" sz="1600" dirty="0"/>
              <a:t>Ex </a:t>
            </a:r>
            <a:r>
              <a:rPr lang="fr-FR" sz="1600" b="1" dirty="0"/>
              <a:t>: L’ENS </a:t>
            </a:r>
            <a:r>
              <a:rPr lang="fr-FR" sz="1600" dirty="0"/>
              <a:t>(Spécifique) </a:t>
            </a:r>
            <a:r>
              <a:rPr lang="fr-FR" sz="1600" b="1" dirty="0"/>
              <a:t>à pour objectif de gagner 2 places </a:t>
            </a:r>
            <a:r>
              <a:rPr lang="fr-FR" sz="1600" dirty="0"/>
              <a:t>(Ambitieux &amp; Réaliste</a:t>
            </a:r>
            <a:r>
              <a:rPr lang="fr-FR" sz="1600" b="1" dirty="0"/>
              <a:t>) au classement de Shangaï </a:t>
            </a:r>
            <a:r>
              <a:rPr lang="fr-FR" sz="1600" dirty="0"/>
              <a:t>(Mesurable) </a:t>
            </a:r>
            <a:r>
              <a:rPr lang="fr-FR" sz="1600" b="1" dirty="0"/>
              <a:t>dans les 5 prochaines années </a:t>
            </a:r>
            <a:r>
              <a:rPr lang="fr-FR" sz="1600" dirty="0"/>
              <a:t>(Temporel) </a:t>
            </a:r>
            <a:r>
              <a:rPr lang="fr-FR" sz="1600" b="1" dirty="0"/>
              <a:t>dans le respect de son budget.</a:t>
            </a:r>
          </a:p>
          <a:p>
            <a:endParaRPr lang="fr-FR" sz="1600" b="1" dirty="0"/>
          </a:p>
          <a:p>
            <a:r>
              <a:rPr lang="fr-FR" sz="1600" dirty="0"/>
              <a:t>Elle dispose de moyens financiers déterminés par ses commanditaires (L’Etat, les étudiants, les entreprises ….)</a:t>
            </a:r>
          </a:p>
          <a:p>
            <a:r>
              <a:rPr lang="fr-FR" sz="1600" dirty="0"/>
              <a:t>Pour atteindre son objectif elle doit :</a:t>
            </a:r>
          </a:p>
          <a:p>
            <a:pPr marL="185766" indent="-185766">
              <a:buFont typeface="Arial" panose="020B0604020202020204" pitchFamily="34" charset="0"/>
              <a:buChar char="•"/>
            </a:pPr>
            <a:r>
              <a:rPr lang="fr-FR" sz="1600" dirty="0"/>
              <a:t>« faire un plan de route » balisé par des étapes intermédiaires, </a:t>
            </a:r>
          </a:p>
          <a:p>
            <a:pPr marL="185766" indent="-185766">
              <a:buFont typeface="Arial" panose="020B0604020202020204" pitchFamily="34" charset="0"/>
              <a:buChar char="•"/>
            </a:pPr>
            <a:r>
              <a:rPr lang="fr-FR" sz="1600" dirty="0"/>
              <a:t>vérifier / mesurer qu’elle est sur la bonne route </a:t>
            </a:r>
          </a:p>
          <a:p>
            <a:pPr marL="185766" indent="-185766">
              <a:buFont typeface="Arial" panose="020B0604020202020204" pitchFamily="34" charset="0"/>
              <a:buChar char="•"/>
            </a:pPr>
            <a:r>
              <a:rPr lang="fr-FR" sz="1600" dirty="0"/>
              <a:t>Procéder à des mesures d’ajustement (Cap (pivot)), vitesse (Accélérer, ralentir..)</a:t>
            </a:r>
          </a:p>
          <a:p>
            <a:endParaRPr lang="fr-FR" sz="1200"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a:t>
            </a:fld>
            <a:endParaRPr lang="fr-FR"/>
          </a:p>
        </p:txBody>
      </p:sp>
      <p:sp>
        <p:nvSpPr>
          <p:cNvPr id="5" name="Espace réservé de la date 4">
            <a:extLst>
              <a:ext uri="{FF2B5EF4-FFF2-40B4-BE49-F238E27FC236}">
                <a16:creationId xmlns:a16="http://schemas.microsoft.com/office/drawing/2014/main" id="{17CFBD2D-0EF7-6C98-ACBE-DBB84349DC96}"/>
              </a:ext>
            </a:extLst>
          </p:cNvPr>
          <p:cNvSpPr>
            <a:spLocks noGrp="1"/>
          </p:cNvSpPr>
          <p:nvPr>
            <p:ph type="dt" idx="1"/>
          </p:nvPr>
        </p:nvSpPr>
        <p:spPr/>
        <p:txBody>
          <a:bodyPr/>
          <a:lstStyle/>
          <a:p>
            <a:fld id="{13B29BA6-88CF-43E8-A0FF-5F3DEFE9AF44}" type="datetime1">
              <a:rPr lang="fr-FR" smtClean="0"/>
              <a:t>26/03/2026</a:t>
            </a:fld>
            <a:endParaRPr lang="fr-FR"/>
          </a:p>
        </p:txBody>
      </p:sp>
    </p:spTree>
    <p:extLst>
      <p:ext uri="{BB962C8B-B14F-4D97-AF65-F5344CB8AC3E}">
        <p14:creationId xmlns:p14="http://schemas.microsoft.com/office/powerpoint/2010/main" val="3773798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F4134DCC-9C1F-9C7B-F2C5-FDBEF75D0787}"/>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Module Finance d'entreprise </a:t>
            </a:r>
          </a:p>
        </p:txBody>
      </p:sp>
      <p:sp>
        <p:nvSpPr>
          <p:cNvPr id="118787" name="Rectangle 3">
            <a:extLst>
              <a:ext uri="{FF2B5EF4-FFF2-40B4-BE49-F238E27FC236}">
                <a16:creationId xmlns:a16="http://schemas.microsoft.com/office/drawing/2014/main" id="{0B78B8F4-5349-E58C-A578-1E67FBB5B8BE}"/>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fld id="{CD96A429-F5F1-4233-B781-06052D424D7F}" type="datetime1">
              <a:rPr lang="fr-FR" altLang="fr-FR" b="0" smtClean="0"/>
              <a:t>26/03/2026</a:t>
            </a:fld>
            <a:endParaRPr lang="fr-FR" altLang="fr-FR" b="0"/>
          </a:p>
        </p:txBody>
      </p:sp>
      <p:sp>
        <p:nvSpPr>
          <p:cNvPr id="118788" name="Rectangle 6">
            <a:extLst>
              <a:ext uri="{FF2B5EF4-FFF2-40B4-BE49-F238E27FC236}">
                <a16:creationId xmlns:a16="http://schemas.microsoft.com/office/drawing/2014/main" id="{BEA37048-8BF7-C44F-F0FF-91A3801838F8}"/>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Yves Salmon - Mantiquore Finance</a:t>
            </a:r>
          </a:p>
        </p:txBody>
      </p:sp>
      <p:sp>
        <p:nvSpPr>
          <p:cNvPr id="118789" name="Rectangle 7">
            <a:extLst>
              <a:ext uri="{FF2B5EF4-FFF2-40B4-BE49-F238E27FC236}">
                <a16:creationId xmlns:a16="http://schemas.microsoft.com/office/drawing/2014/main" id="{6EB45AF2-9B94-58EF-2F96-C0A7D6578C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Slide N°: </a:t>
            </a:r>
            <a:fld id="{AF1DBE67-55F1-4AF4-A17C-98DD1ADB2446}" type="slidenum">
              <a:rPr lang="fr-FR" altLang="fr-FR" b="0" smtClean="0"/>
              <a:pPr/>
              <a:t>30</a:t>
            </a:fld>
            <a:endParaRPr lang="fr-FR" altLang="fr-FR" b="0"/>
          </a:p>
        </p:txBody>
      </p:sp>
      <p:sp>
        <p:nvSpPr>
          <p:cNvPr id="118790" name="Rectangle 2">
            <a:extLst>
              <a:ext uri="{FF2B5EF4-FFF2-40B4-BE49-F238E27FC236}">
                <a16:creationId xmlns:a16="http://schemas.microsoft.com/office/drawing/2014/main" id="{57661710-E6E2-03EF-AF88-6882B5AB857C}"/>
              </a:ext>
            </a:extLst>
          </p:cNvPr>
          <p:cNvSpPr>
            <a:spLocks noGrp="1" noRot="1" noChangeAspect="1" noChangeArrowheads="1" noTextEdit="1"/>
          </p:cNvSpPr>
          <p:nvPr>
            <p:ph type="sldImg"/>
          </p:nvPr>
        </p:nvSpPr>
        <p:spPr>
          <a:xfrm>
            <a:off x="3073400" y="355600"/>
            <a:ext cx="4262438" cy="2397125"/>
          </a:xfrm>
          <a:ln/>
        </p:spPr>
      </p:sp>
      <p:sp>
        <p:nvSpPr>
          <p:cNvPr id="118791" name="Rectangle 3">
            <a:extLst>
              <a:ext uri="{FF2B5EF4-FFF2-40B4-BE49-F238E27FC236}">
                <a16:creationId xmlns:a16="http://schemas.microsoft.com/office/drawing/2014/main" id="{41BAA398-91F2-6CFD-42FC-7781E3B9A1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Char char="•"/>
            </a:pPr>
            <a:r>
              <a:rPr lang="fr-FR" altLang="fr-FR" dirty="0"/>
              <a:t>Le résultat de l’année vient augmenter les fonds propres.</a:t>
            </a:r>
          </a:p>
          <a:p>
            <a:pPr eaLnBrk="1" hangingPunct="1">
              <a:buFontTx/>
              <a:buChar char="•"/>
            </a:pPr>
            <a:r>
              <a:rPr lang="fr-FR" altLang="fr-FR" dirty="0"/>
              <a:t>Le actionnaires peuvent recevoir des dividendes : (cela change la richesse de l’entreprise … mais pas la leur) </a:t>
            </a:r>
          </a:p>
          <a:p>
            <a:pPr lvl="1" eaLnBrk="1" hangingPunct="1">
              <a:buFontTx/>
              <a:buChar char="•"/>
            </a:pPr>
            <a:r>
              <a:rPr lang="fr-FR" altLang="fr-FR" dirty="0"/>
              <a:t>A l’ACTIF cela diminue la TRESORERIE.</a:t>
            </a:r>
          </a:p>
          <a:p>
            <a:pPr lvl="1" eaLnBrk="1" hangingPunct="1">
              <a:buFontTx/>
              <a:buChar char="•"/>
            </a:pPr>
            <a:r>
              <a:rPr lang="fr-FR" altLang="fr-FR" dirty="0"/>
              <a:t>Au PASSIF cela diminue les fonds Propres.</a:t>
            </a:r>
          </a:p>
          <a:p>
            <a:pPr eaLnBrk="1" hangingPunct="1">
              <a:buFontTx/>
              <a:buChar char="•"/>
            </a:pPr>
            <a:endParaRPr lang="fr-FR" alt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7EFC907B-8374-E285-1040-0BD15EC8D317}"/>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Module Finance d'entreprise </a:t>
            </a:r>
          </a:p>
        </p:txBody>
      </p:sp>
      <p:sp>
        <p:nvSpPr>
          <p:cNvPr id="120835" name="Rectangle 3">
            <a:extLst>
              <a:ext uri="{FF2B5EF4-FFF2-40B4-BE49-F238E27FC236}">
                <a16:creationId xmlns:a16="http://schemas.microsoft.com/office/drawing/2014/main" id="{20F0BB8C-FB23-5788-3BAE-9A3D6BF10067}"/>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fld id="{E1207DC6-0BB0-4002-BC05-16094675ECBF}" type="datetime1">
              <a:rPr lang="fr-FR" altLang="fr-FR" b="0" smtClean="0"/>
              <a:t>26/03/2026</a:t>
            </a:fld>
            <a:endParaRPr lang="fr-FR" altLang="fr-FR" b="0"/>
          </a:p>
        </p:txBody>
      </p:sp>
      <p:sp>
        <p:nvSpPr>
          <p:cNvPr id="120836" name="Rectangle 6">
            <a:extLst>
              <a:ext uri="{FF2B5EF4-FFF2-40B4-BE49-F238E27FC236}">
                <a16:creationId xmlns:a16="http://schemas.microsoft.com/office/drawing/2014/main" id="{AB8817F5-AA21-5CC1-8EFE-115C5804A7F4}"/>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Yves Salmon - Mantiquore Finance</a:t>
            </a:r>
          </a:p>
        </p:txBody>
      </p:sp>
      <p:sp>
        <p:nvSpPr>
          <p:cNvPr id="120837" name="Rectangle 7">
            <a:extLst>
              <a:ext uri="{FF2B5EF4-FFF2-40B4-BE49-F238E27FC236}">
                <a16:creationId xmlns:a16="http://schemas.microsoft.com/office/drawing/2014/main" id="{25A888FF-9BF1-C321-831F-154436D664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03504">
              <a:defRPr b="1">
                <a:solidFill>
                  <a:schemeClr val="tx1"/>
                </a:solidFill>
                <a:latin typeface="Arial" panose="020B0604020202020204" pitchFamily="34" charset="0"/>
              </a:defRPr>
            </a:lvl1pPr>
            <a:lvl2pPr marL="804986" indent="-309610" defTabSz="703504">
              <a:defRPr b="1">
                <a:solidFill>
                  <a:schemeClr val="tx1"/>
                </a:solidFill>
                <a:latin typeface="Arial" panose="020B0604020202020204" pitchFamily="34" charset="0"/>
              </a:defRPr>
            </a:lvl2pPr>
            <a:lvl3pPr marL="1238441" indent="-247688" defTabSz="703504">
              <a:defRPr b="1">
                <a:solidFill>
                  <a:schemeClr val="tx1"/>
                </a:solidFill>
                <a:latin typeface="Arial" panose="020B0604020202020204" pitchFamily="34" charset="0"/>
              </a:defRPr>
            </a:lvl3pPr>
            <a:lvl4pPr marL="1733817" indent="-247688" defTabSz="703504">
              <a:defRPr b="1">
                <a:solidFill>
                  <a:schemeClr val="tx1"/>
                </a:solidFill>
                <a:latin typeface="Arial" panose="020B0604020202020204" pitchFamily="34" charset="0"/>
              </a:defRPr>
            </a:lvl4pPr>
            <a:lvl5pPr marL="2229193" indent="-247688" defTabSz="703504">
              <a:defRPr b="1">
                <a:solidFill>
                  <a:schemeClr val="tx1"/>
                </a:solidFill>
                <a:latin typeface="Arial" panose="020B0604020202020204" pitchFamily="34" charset="0"/>
              </a:defRPr>
            </a:lvl5pPr>
            <a:lvl6pPr marL="2724569" indent="-247688" defTabSz="703504" eaLnBrk="0" fontAlgn="base" hangingPunct="0">
              <a:spcBef>
                <a:spcPct val="0"/>
              </a:spcBef>
              <a:spcAft>
                <a:spcPct val="0"/>
              </a:spcAft>
              <a:defRPr b="1">
                <a:solidFill>
                  <a:schemeClr val="tx1"/>
                </a:solidFill>
                <a:latin typeface="Arial" panose="020B0604020202020204" pitchFamily="34" charset="0"/>
              </a:defRPr>
            </a:lvl6pPr>
            <a:lvl7pPr marL="3219945" indent="-247688" defTabSz="703504" eaLnBrk="0" fontAlgn="base" hangingPunct="0">
              <a:spcBef>
                <a:spcPct val="0"/>
              </a:spcBef>
              <a:spcAft>
                <a:spcPct val="0"/>
              </a:spcAft>
              <a:defRPr b="1">
                <a:solidFill>
                  <a:schemeClr val="tx1"/>
                </a:solidFill>
                <a:latin typeface="Arial" panose="020B0604020202020204" pitchFamily="34" charset="0"/>
              </a:defRPr>
            </a:lvl7pPr>
            <a:lvl8pPr marL="3715322" indent="-247688" defTabSz="703504" eaLnBrk="0" fontAlgn="base" hangingPunct="0">
              <a:spcBef>
                <a:spcPct val="0"/>
              </a:spcBef>
              <a:spcAft>
                <a:spcPct val="0"/>
              </a:spcAft>
              <a:defRPr b="1">
                <a:solidFill>
                  <a:schemeClr val="tx1"/>
                </a:solidFill>
                <a:latin typeface="Arial" panose="020B0604020202020204" pitchFamily="34" charset="0"/>
              </a:defRPr>
            </a:lvl8pPr>
            <a:lvl9pPr marL="4210698" indent="-247688" defTabSz="703504" eaLnBrk="0" fontAlgn="base" hangingPunct="0">
              <a:spcBef>
                <a:spcPct val="0"/>
              </a:spcBef>
              <a:spcAft>
                <a:spcPct val="0"/>
              </a:spcAft>
              <a:defRPr b="1">
                <a:solidFill>
                  <a:schemeClr val="tx1"/>
                </a:solidFill>
                <a:latin typeface="Arial" panose="020B0604020202020204" pitchFamily="34" charset="0"/>
              </a:defRPr>
            </a:lvl9pPr>
          </a:lstStyle>
          <a:p>
            <a:r>
              <a:rPr lang="fr-FR" altLang="fr-FR" b="0"/>
              <a:t>Slide N°: </a:t>
            </a:r>
            <a:fld id="{C3792618-B643-4017-9054-E1A60CBCC3CF}" type="slidenum">
              <a:rPr lang="fr-FR" altLang="fr-FR" b="0" smtClean="0"/>
              <a:pPr/>
              <a:t>31</a:t>
            </a:fld>
            <a:endParaRPr lang="fr-FR" altLang="fr-FR" b="0"/>
          </a:p>
        </p:txBody>
      </p:sp>
      <p:sp>
        <p:nvSpPr>
          <p:cNvPr id="120838" name="Rectangle 2">
            <a:extLst>
              <a:ext uri="{FF2B5EF4-FFF2-40B4-BE49-F238E27FC236}">
                <a16:creationId xmlns:a16="http://schemas.microsoft.com/office/drawing/2014/main" id="{E0B99385-10B6-45A5-9F63-A4663406EB41}"/>
              </a:ext>
            </a:extLst>
          </p:cNvPr>
          <p:cNvSpPr>
            <a:spLocks noGrp="1" noRot="1" noChangeAspect="1" noChangeArrowheads="1" noTextEdit="1"/>
          </p:cNvSpPr>
          <p:nvPr>
            <p:ph type="sldImg"/>
          </p:nvPr>
        </p:nvSpPr>
        <p:spPr>
          <a:xfrm>
            <a:off x="3073400" y="355600"/>
            <a:ext cx="4262438" cy="2397125"/>
          </a:xfrm>
          <a:ln/>
        </p:spPr>
      </p:sp>
      <p:sp>
        <p:nvSpPr>
          <p:cNvPr id="120839" name="Rectangle 3">
            <a:extLst>
              <a:ext uri="{FF2B5EF4-FFF2-40B4-BE49-F238E27FC236}">
                <a16:creationId xmlns:a16="http://schemas.microsoft.com/office/drawing/2014/main" id="{C1A51BEA-A568-8EF2-7D34-5FA6542BF8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Char char="•"/>
            </a:pPr>
            <a:r>
              <a:rPr lang="fr-FR" altLang="fr-FR" dirty="0"/>
              <a:t>Le résultat de l’année vient augmenter les fonds propres.</a:t>
            </a:r>
          </a:p>
          <a:p>
            <a:pPr eaLnBrk="1" hangingPunct="1">
              <a:buFontTx/>
              <a:buChar char="•"/>
            </a:pPr>
            <a:r>
              <a:rPr lang="fr-FR" altLang="fr-FR" dirty="0"/>
              <a:t>Le actionnaires peuvent recevoir des dividendes :</a:t>
            </a:r>
          </a:p>
          <a:p>
            <a:pPr lvl="1" eaLnBrk="1" hangingPunct="1">
              <a:buFontTx/>
              <a:buChar char="•"/>
            </a:pPr>
            <a:r>
              <a:rPr lang="fr-FR" altLang="fr-FR" dirty="0"/>
              <a:t>A l’ACTIF cela diminue la TRESORERIE.</a:t>
            </a:r>
          </a:p>
          <a:p>
            <a:pPr lvl="1" eaLnBrk="1" hangingPunct="1">
              <a:buFontTx/>
              <a:buChar char="•"/>
            </a:pPr>
            <a:r>
              <a:rPr lang="fr-FR" altLang="fr-FR" dirty="0"/>
              <a:t>Au PASSIF cela diminue les fonds Propres.</a:t>
            </a:r>
          </a:p>
          <a:p>
            <a:pPr eaLnBrk="1" hangingPunct="1">
              <a:buFontTx/>
              <a:buChar char="•"/>
            </a:pPr>
            <a:endParaRPr lang="fr-FR" alt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32</a:t>
            </a:fld>
            <a:endParaRPr lang="fr-FR"/>
          </a:p>
        </p:txBody>
      </p:sp>
      <p:sp>
        <p:nvSpPr>
          <p:cNvPr id="5" name="Espace réservé de la date 4">
            <a:extLst>
              <a:ext uri="{FF2B5EF4-FFF2-40B4-BE49-F238E27FC236}">
                <a16:creationId xmlns:a16="http://schemas.microsoft.com/office/drawing/2014/main" id="{A6273F87-730B-0577-DBE3-7AA898CFB2B7}"/>
              </a:ext>
            </a:extLst>
          </p:cNvPr>
          <p:cNvSpPr>
            <a:spLocks noGrp="1"/>
          </p:cNvSpPr>
          <p:nvPr>
            <p:ph type="dt" idx="1"/>
          </p:nvPr>
        </p:nvSpPr>
        <p:spPr/>
        <p:txBody>
          <a:bodyPr/>
          <a:lstStyle/>
          <a:p>
            <a:fld id="{A2F8855B-927F-4566-A7D6-1669DFBB90F5}" type="datetime1">
              <a:rPr lang="fr-FR" smtClean="0"/>
              <a:t>26/03/2026</a:t>
            </a:fld>
            <a:endParaRPr lang="fr-FR"/>
          </a:p>
        </p:txBody>
      </p:sp>
    </p:spTree>
    <p:extLst>
      <p:ext uri="{BB962C8B-B14F-4D97-AF65-F5344CB8AC3E}">
        <p14:creationId xmlns:p14="http://schemas.microsoft.com/office/powerpoint/2010/main" val="860210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33</a:t>
            </a:fld>
            <a:endParaRPr lang="fr-FR"/>
          </a:p>
        </p:txBody>
      </p:sp>
      <p:sp>
        <p:nvSpPr>
          <p:cNvPr id="5" name="Espace réservé de la date 4">
            <a:extLst>
              <a:ext uri="{FF2B5EF4-FFF2-40B4-BE49-F238E27FC236}">
                <a16:creationId xmlns:a16="http://schemas.microsoft.com/office/drawing/2014/main" id="{974CCE1F-08FF-B261-048A-A0FFE944EA04}"/>
              </a:ext>
            </a:extLst>
          </p:cNvPr>
          <p:cNvSpPr>
            <a:spLocks noGrp="1"/>
          </p:cNvSpPr>
          <p:nvPr>
            <p:ph type="dt" idx="1"/>
          </p:nvPr>
        </p:nvSpPr>
        <p:spPr/>
        <p:txBody>
          <a:bodyPr/>
          <a:lstStyle/>
          <a:p>
            <a:fld id="{82CD19CC-8891-446E-812F-115BC3BF9025}" type="datetime1">
              <a:rPr lang="fr-FR" smtClean="0"/>
              <a:t>26/03/2026</a:t>
            </a:fld>
            <a:endParaRPr lang="fr-FR"/>
          </a:p>
        </p:txBody>
      </p:sp>
    </p:spTree>
    <p:extLst>
      <p:ext uri="{BB962C8B-B14F-4D97-AF65-F5344CB8AC3E}">
        <p14:creationId xmlns:p14="http://schemas.microsoft.com/office/powerpoint/2010/main" val="1232189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34</a:t>
            </a:fld>
            <a:endParaRPr lang="fr-FR"/>
          </a:p>
        </p:txBody>
      </p:sp>
      <p:sp>
        <p:nvSpPr>
          <p:cNvPr id="5" name="Espace réservé de la date 4">
            <a:extLst>
              <a:ext uri="{FF2B5EF4-FFF2-40B4-BE49-F238E27FC236}">
                <a16:creationId xmlns:a16="http://schemas.microsoft.com/office/drawing/2014/main" id="{889D5870-247D-98D3-0218-3BC9503B2C76}"/>
              </a:ext>
            </a:extLst>
          </p:cNvPr>
          <p:cNvSpPr>
            <a:spLocks noGrp="1"/>
          </p:cNvSpPr>
          <p:nvPr>
            <p:ph type="dt" idx="1"/>
          </p:nvPr>
        </p:nvSpPr>
        <p:spPr/>
        <p:txBody>
          <a:bodyPr/>
          <a:lstStyle/>
          <a:p>
            <a:fld id="{8294ADE9-99B2-4547-A063-1DBB6272FF3E}" type="datetime1">
              <a:rPr lang="fr-FR" smtClean="0"/>
              <a:t>26/03/2026</a:t>
            </a:fld>
            <a:endParaRPr lang="fr-FR"/>
          </a:p>
        </p:txBody>
      </p:sp>
    </p:spTree>
    <p:extLst>
      <p:ext uri="{BB962C8B-B14F-4D97-AF65-F5344CB8AC3E}">
        <p14:creationId xmlns:p14="http://schemas.microsoft.com/office/powerpoint/2010/main" val="3096424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35</a:t>
            </a:fld>
            <a:endParaRPr lang="fr-FR"/>
          </a:p>
        </p:txBody>
      </p:sp>
      <p:sp>
        <p:nvSpPr>
          <p:cNvPr id="5" name="Espace réservé de la date 4">
            <a:extLst>
              <a:ext uri="{FF2B5EF4-FFF2-40B4-BE49-F238E27FC236}">
                <a16:creationId xmlns:a16="http://schemas.microsoft.com/office/drawing/2014/main" id="{86382ADD-B37A-75B7-F537-EE144B5EE0DE}"/>
              </a:ext>
            </a:extLst>
          </p:cNvPr>
          <p:cNvSpPr>
            <a:spLocks noGrp="1"/>
          </p:cNvSpPr>
          <p:nvPr>
            <p:ph type="dt" idx="1"/>
          </p:nvPr>
        </p:nvSpPr>
        <p:spPr/>
        <p:txBody>
          <a:bodyPr/>
          <a:lstStyle/>
          <a:p>
            <a:fld id="{D69EF437-8EB4-49AF-B789-1235EBA8144F}" type="datetime1">
              <a:rPr lang="fr-FR" smtClean="0"/>
              <a:t>26/03/2026</a:t>
            </a:fld>
            <a:endParaRPr lang="fr-FR"/>
          </a:p>
        </p:txBody>
      </p:sp>
    </p:spTree>
    <p:extLst>
      <p:ext uri="{BB962C8B-B14F-4D97-AF65-F5344CB8AC3E}">
        <p14:creationId xmlns:p14="http://schemas.microsoft.com/office/powerpoint/2010/main" val="4177293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36</a:t>
            </a:fld>
            <a:endParaRPr lang="fr-FR"/>
          </a:p>
        </p:txBody>
      </p:sp>
      <p:sp>
        <p:nvSpPr>
          <p:cNvPr id="5" name="Espace réservé de la date 4">
            <a:extLst>
              <a:ext uri="{FF2B5EF4-FFF2-40B4-BE49-F238E27FC236}">
                <a16:creationId xmlns:a16="http://schemas.microsoft.com/office/drawing/2014/main" id="{8C1A5112-76C5-8E79-D5F2-B1F7141A522E}"/>
              </a:ext>
            </a:extLst>
          </p:cNvPr>
          <p:cNvSpPr>
            <a:spLocks noGrp="1"/>
          </p:cNvSpPr>
          <p:nvPr>
            <p:ph type="dt" idx="1"/>
          </p:nvPr>
        </p:nvSpPr>
        <p:spPr/>
        <p:txBody>
          <a:bodyPr/>
          <a:lstStyle/>
          <a:p>
            <a:fld id="{68AAE7A6-86DA-42E0-8DE3-38B3F164F127}" type="datetime1">
              <a:rPr lang="fr-FR" smtClean="0"/>
              <a:t>26/03/2026</a:t>
            </a:fld>
            <a:endParaRPr lang="fr-FR"/>
          </a:p>
        </p:txBody>
      </p:sp>
    </p:spTree>
    <p:extLst>
      <p:ext uri="{BB962C8B-B14F-4D97-AF65-F5344CB8AC3E}">
        <p14:creationId xmlns:p14="http://schemas.microsoft.com/office/powerpoint/2010/main" val="2612381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SG&amp;A : SALES GENERAL &amp; ADMINISTRATION</a:t>
            </a:r>
          </a:p>
          <a:p>
            <a:r>
              <a:rPr lang="fr-FR" dirty="0"/>
              <a:t>COGS : COST OF GOODS SOLD</a:t>
            </a:r>
          </a:p>
          <a:p>
            <a:r>
              <a:rPr lang="fr-FR" dirty="0"/>
              <a:t>WORKING CAPITAL = BFR</a:t>
            </a:r>
          </a:p>
          <a:p>
            <a:r>
              <a:rPr lang="fr-FR" dirty="0"/>
              <a:t>CAPEX = Investissement </a:t>
            </a:r>
          </a:p>
          <a:p>
            <a:endParaRPr lang="fr-FR" dirty="0"/>
          </a:p>
          <a:p>
            <a:r>
              <a:rPr lang="fr-FR" dirty="0"/>
              <a:t>US/GB =&gt; Compte de résultat par Fonction : SG&amp;A / MKG / R&amp;D </a:t>
            </a:r>
          </a:p>
          <a:p>
            <a:r>
              <a:rPr lang="fr-FR" dirty="0"/>
              <a:t>FR =&gt; Compte de résultat par NATURE : ACHATS, ACE, SALAIRES,CHARGES SOCIALES, TAXES</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37</a:t>
            </a:fld>
            <a:endParaRPr lang="fr-FR"/>
          </a:p>
        </p:txBody>
      </p:sp>
      <p:sp>
        <p:nvSpPr>
          <p:cNvPr id="5" name="Espace réservé de la date 4">
            <a:extLst>
              <a:ext uri="{FF2B5EF4-FFF2-40B4-BE49-F238E27FC236}">
                <a16:creationId xmlns:a16="http://schemas.microsoft.com/office/drawing/2014/main" id="{67E970DA-AE9E-3962-9CD0-231255C0FCB5}"/>
              </a:ext>
            </a:extLst>
          </p:cNvPr>
          <p:cNvSpPr>
            <a:spLocks noGrp="1"/>
          </p:cNvSpPr>
          <p:nvPr>
            <p:ph type="dt" idx="1"/>
          </p:nvPr>
        </p:nvSpPr>
        <p:spPr/>
        <p:txBody>
          <a:bodyPr/>
          <a:lstStyle/>
          <a:p>
            <a:fld id="{67C8DC6E-50F7-41DD-9A83-CB84F399D7AB}" type="datetime1">
              <a:rPr lang="fr-FR" smtClean="0"/>
              <a:t>26/03/2026</a:t>
            </a:fld>
            <a:endParaRPr lang="fr-FR"/>
          </a:p>
        </p:txBody>
      </p:sp>
    </p:spTree>
    <p:extLst>
      <p:ext uri="{BB962C8B-B14F-4D97-AF65-F5344CB8AC3E}">
        <p14:creationId xmlns:p14="http://schemas.microsoft.com/office/powerpoint/2010/main" val="3893974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Le BFR sera vu plus loin</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38</a:t>
            </a:fld>
            <a:endParaRPr lang="fr-FR"/>
          </a:p>
        </p:txBody>
      </p:sp>
      <p:sp>
        <p:nvSpPr>
          <p:cNvPr id="5" name="Espace réservé de la date 4">
            <a:extLst>
              <a:ext uri="{FF2B5EF4-FFF2-40B4-BE49-F238E27FC236}">
                <a16:creationId xmlns:a16="http://schemas.microsoft.com/office/drawing/2014/main" id="{68DE67DD-2506-28C0-C548-1644B3BB9A75}"/>
              </a:ext>
            </a:extLst>
          </p:cNvPr>
          <p:cNvSpPr>
            <a:spLocks noGrp="1"/>
          </p:cNvSpPr>
          <p:nvPr>
            <p:ph type="dt" idx="1"/>
          </p:nvPr>
        </p:nvSpPr>
        <p:spPr/>
        <p:txBody>
          <a:bodyPr/>
          <a:lstStyle/>
          <a:p>
            <a:fld id="{DABA1AF9-26B8-4DB3-A068-09665B347C0E}" type="datetime1">
              <a:rPr lang="fr-FR" smtClean="0"/>
              <a:t>26/03/2026</a:t>
            </a:fld>
            <a:endParaRPr lang="fr-FR"/>
          </a:p>
        </p:txBody>
      </p:sp>
    </p:spTree>
    <p:extLst>
      <p:ext uri="{BB962C8B-B14F-4D97-AF65-F5344CB8AC3E}">
        <p14:creationId xmlns:p14="http://schemas.microsoft.com/office/powerpoint/2010/main" val="1159947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39</a:t>
            </a:fld>
            <a:endParaRPr lang="fr-FR"/>
          </a:p>
        </p:txBody>
      </p:sp>
      <p:sp>
        <p:nvSpPr>
          <p:cNvPr id="5" name="Espace réservé de la date 4">
            <a:extLst>
              <a:ext uri="{FF2B5EF4-FFF2-40B4-BE49-F238E27FC236}">
                <a16:creationId xmlns:a16="http://schemas.microsoft.com/office/drawing/2014/main" id="{CA47606A-C45D-7472-B77F-6F03CE15DA0C}"/>
              </a:ext>
            </a:extLst>
          </p:cNvPr>
          <p:cNvSpPr>
            <a:spLocks noGrp="1"/>
          </p:cNvSpPr>
          <p:nvPr>
            <p:ph type="dt" idx="1"/>
          </p:nvPr>
        </p:nvSpPr>
        <p:spPr/>
        <p:txBody>
          <a:bodyPr/>
          <a:lstStyle/>
          <a:p>
            <a:fld id="{FE02C60F-093A-4FC2-AAE6-796B21EB440B}" type="datetime1">
              <a:rPr lang="fr-FR" smtClean="0"/>
              <a:t>26/03/2026</a:t>
            </a:fld>
            <a:endParaRPr lang="fr-FR"/>
          </a:p>
        </p:txBody>
      </p:sp>
    </p:spTree>
    <p:extLst>
      <p:ext uri="{BB962C8B-B14F-4D97-AF65-F5344CB8AC3E}">
        <p14:creationId xmlns:p14="http://schemas.microsoft.com/office/powerpoint/2010/main" val="128726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a:p>
            <a:r>
              <a:rPr lang="fr-FR" dirty="0"/>
              <a:t>Q : Efficience &amp; Efficacité ?</a:t>
            </a:r>
          </a:p>
          <a:p>
            <a:endParaRPr lang="fr-FR" dirty="0"/>
          </a:p>
          <a:p>
            <a:r>
              <a:rPr lang="fr-FR" dirty="0"/>
              <a:t>Efficacité </a:t>
            </a:r>
            <a:r>
              <a:rPr lang="fr-FR" b="1" dirty="0"/>
              <a:t>: atteindre un objectif </a:t>
            </a:r>
            <a:r>
              <a:rPr lang="fr-FR" dirty="0"/>
              <a:t>sans prendre en compte la proportion entre moyens et résultats.</a:t>
            </a:r>
          </a:p>
          <a:p>
            <a:r>
              <a:rPr lang="fr-FR" dirty="0"/>
              <a:t>Efficience : faire le </a:t>
            </a:r>
            <a:r>
              <a:rPr lang="fr-FR" b="1" dirty="0"/>
              <a:t>maximum</a:t>
            </a:r>
            <a:r>
              <a:rPr lang="fr-FR" dirty="0"/>
              <a:t> avec le </a:t>
            </a:r>
            <a:r>
              <a:rPr lang="fr-FR" b="1" dirty="0"/>
              <a:t>minimum</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a:t>
            </a:fld>
            <a:endParaRPr lang="fr-FR"/>
          </a:p>
        </p:txBody>
      </p:sp>
      <p:sp>
        <p:nvSpPr>
          <p:cNvPr id="5" name="Espace réservé de la date 4">
            <a:extLst>
              <a:ext uri="{FF2B5EF4-FFF2-40B4-BE49-F238E27FC236}">
                <a16:creationId xmlns:a16="http://schemas.microsoft.com/office/drawing/2014/main" id="{E75FFAA1-4689-00CB-7711-3EAD15D81144}"/>
              </a:ext>
            </a:extLst>
          </p:cNvPr>
          <p:cNvSpPr>
            <a:spLocks noGrp="1"/>
          </p:cNvSpPr>
          <p:nvPr>
            <p:ph type="dt" idx="1"/>
          </p:nvPr>
        </p:nvSpPr>
        <p:spPr/>
        <p:txBody>
          <a:bodyPr/>
          <a:lstStyle/>
          <a:p>
            <a:fld id="{493F8C3F-EF80-4733-9E71-9FFA90C6BE22}" type="datetime1">
              <a:rPr lang="fr-FR" smtClean="0"/>
              <a:t>26/03/2026</a:t>
            </a:fld>
            <a:endParaRPr lang="fr-FR"/>
          </a:p>
        </p:txBody>
      </p:sp>
    </p:spTree>
    <p:extLst>
      <p:ext uri="{BB962C8B-B14F-4D97-AF65-F5344CB8AC3E}">
        <p14:creationId xmlns:p14="http://schemas.microsoft.com/office/powerpoint/2010/main" val="1256003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40</a:t>
            </a:fld>
            <a:endParaRPr lang="fr-FR"/>
          </a:p>
        </p:txBody>
      </p:sp>
      <p:sp>
        <p:nvSpPr>
          <p:cNvPr id="5" name="Espace réservé de la date 4">
            <a:extLst>
              <a:ext uri="{FF2B5EF4-FFF2-40B4-BE49-F238E27FC236}">
                <a16:creationId xmlns:a16="http://schemas.microsoft.com/office/drawing/2014/main" id="{B6C46BEB-DD90-EDFB-C607-2F13F5A43A19}"/>
              </a:ext>
            </a:extLst>
          </p:cNvPr>
          <p:cNvSpPr>
            <a:spLocks noGrp="1"/>
          </p:cNvSpPr>
          <p:nvPr>
            <p:ph type="dt" idx="1"/>
          </p:nvPr>
        </p:nvSpPr>
        <p:spPr/>
        <p:txBody>
          <a:bodyPr/>
          <a:lstStyle/>
          <a:p>
            <a:fld id="{87E12592-A3EA-4829-8394-363A2A7837C5}" type="datetime1">
              <a:rPr lang="fr-FR" smtClean="0"/>
              <a:t>26/03/2026</a:t>
            </a:fld>
            <a:endParaRPr lang="fr-FR"/>
          </a:p>
        </p:txBody>
      </p:sp>
    </p:spTree>
    <p:extLst>
      <p:ext uri="{BB962C8B-B14F-4D97-AF65-F5344CB8AC3E}">
        <p14:creationId xmlns:p14="http://schemas.microsoft.com/office/powerpoint/2010/main" val="2639543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41</a:t>
            </a:fld>
            <a:endParaRPr lang="fr-FR"/>
          </a:p>
        </p:txBody>
      </p:sp>
      <p:sp>
        <p:nvSpPr>
          <p:cNvPr id="5" name="Espace réservé de la date 4">
            <a:extLst>
              <a:ext uri="{FF2B5EF4-FFF2-40B4-BE49-F238E27FC236}">
                <a16:creationId xmlns:a16="http://schemas.microsoft.com/office/drawing/2014/main" id="{B93DDA78-3AF8-A880-2529-C55C76831174}"/>
              </a:ext>
            </a:extLst>
          </p:cNvPr>
          <p:cNvSpPr>
            <a:spLocks noGrp="1"/>
          </p:cNvSpPr>
          <p:nvPr>
            <p:ph type="dt" idx="1"/>
          </p:nvPr>
        </p:nvSpPr>
        <p:spPr/>
        <p:txBody>
          <a:bodyPr/>
          <a:lstStyle/>
          <a:p>
            <a:fld id="{0AC54BD4-1659-4799-A194-62B3287DA988}" type="datetime1">
              <a:rPr lang="fr-FR" smtClean="0"/>
              <a:t>26/03/2026</a:t>
            </a:fld>
            <a:endParaRPr lang="fr-FR"/>
          </a:p>
        </p:txBody>
      </p:sp>
    </p:spTree>
    <p:extLst>
      <p:ext uri="{BB962C8B-B14F-4D97-AF65-F5344CB8AC3E}">
        <p14:creationId xmlns:p14="http://schemas.microsoft.com/office/powerpoint/2010/main" val="3440221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42</a:t>
            </a:fld>
            <a:endParaRPr lang="fr-FR"/>
          </a:p>
        </p:txBody>
      </p:sp>
      <p:sp>
        <p:nvSpPr>
          <p:cNvPr id="5" name="Espace réservé de la date 4">
            <a:extLst>
              <a:ext uri="{FF2B5EF4-FFF2-40B4-BE49-F238E27FC236}">
                <a16:creationId xmlns:a16="http://schemas.microsoft.com/office/drawing/2014/main" id="{83DD3F11-387C-954F-3AFD-58E74DBAD9F2}"/>
              </a:ext>
            </a:extLst>
          </p:cNvPr>
          <p:cNvSpPr>
            <a:spLocks noGrp="1"/>
          </p:cNvSpPr>
          <p:nvPr>
            <p:ph type="dt" idx="1"/>
          </p:nvPr>
        </p:nvSpPr>
        <p:spPr/>
        <p:txBody>
          <a:bodyPr/>
          <a:lstStyle/>
          <a:p>
            <a:fld id="{884F4143-75DB-46F9-878A-A34FD689C4CE}" type="datetime1">
              <a:rPr lang="fr-FR" smtClean="0"/>
              <a:t>26/03/2026</a:t>
            </a:fld>
            <a:endParaRPr lang="fr-FR"/>
          </a:p>
        </p:txBody>
      </p:sp>
    </p:spTree>
    <p:extLst>
      <p:ext uri="{BB962C8B-B14F-4D97-AF65-F5344CB8AC3E}">
        <p14:creationId xmlns:p14="http://schemas.microsoft.com/office/powerpoint/2010/main" val="2895407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LE CA C’est de la TRESO … PLUS TARD mais des dépenses tout de suite !!</a:t>
            </a:r>
          </a:p>
          <a:p>
            <a:r>
              <a:rPr lang="fr-FR" dirty="0"/>
              <a:t>Aucun avion ne peut voler longtemps à 5cm en DESSOUS de la surface du sol !!!</a:t>
            </a:r>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pPr/>
              <a:t>43</a:t>
            </a:fld>
            <a:endParaRPr lang="fr-FR" dirty="0"/>
          </a:p>
        </p:txBody>
      </p:sp>
      <p:sp>
        <p:nvSpPr>
          <p:cNvPr id="5" name="Espace réservé de la date 4">
            <a:extLst>
              <a:ext uri="{FF2B5EF4-FFF2-40B4-BE49-F238E27FC236}">
                <a16:creationId xmlns:a16="http://schemas.microsoft.com/office/drawing/2014/main" id="{D90CD6DC-2E15-6369-8858-50BC8D302502}"/>
              </a:ext>
            </a:extLst>
          </p:cNvPr>
          <p:cNvSpPr>
            <a:spLocks noGrp="1"/>
          </p:cNvSpPr>
          <p:nvPr>
            <p:ph type="dt" idx="1"/>
          </p:nvPr>
        </p:nvSpPr>
        <p:spPr/>
        <p:txBody>
          <a:bodyPr/>
          <a:lstStyle/>
          <a:p>
            <a:fld id="{60ED79AE-C705-4FFD-A61D-96A68323A11D}" type="datetime1">
              <a:rPr lang="fr-FR" smtClean="0"/>
              <a:t>26/03/2026</a:t>
            </a:fld>
            <a:endParaRPr lang="fr-FR"/>
          </a:p>
        </p:txBody>
      </p:sp>
    </p:spTree>
    <p:extLst>
      <p:ext uri="{BB962C8B-B14F-4D97-AF65-F5344CB8AC3E}">
        <p14:creationId xmlns:p14="http://schemas.microsoft.com/office/powerpoint/2010/main" val="2263803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dirty="0"/>
              <a:t>M0 : La commande de moteur =&gt; réception acompte client + règlement acompte fournisseurs</a:t>
            </a:r>
          </a:p>
          <a:p>
            <a:r>
              <a:rPr lang="fr-FR" dirty="0"/>
              <a:t>M1 : Fabrication</a:t>
            </a:r>
          </a:p>
          <a:p>
            <a:r>
              <a:rPr lang="fr-FR" dirty="0"/>
              <a:t>M2 : Livraison pièce = règlement</a:t>
            </a:r>
          </a:p>
          <a:p>
            <a:r>
              <a:rPr lang="fr-FR" dirty="0"/>
              <a:t>M3 : Fabrication</a:t>
            </a:r>
          </a:p>
          <a:p>
            <a:r>
              <a:rPr lang="fr-FR" dirty="0"/>
              <a:t>M4 : fabrication</a:t>
            </a:r>
          </a:p>
          <a:p>
            <a:r>
              <a:rPr lang="fr-FR" dirty="0"/>
              <a:t>M5 : Fabrication</a:t>
            </a:r>
          </a:p>
          <a:p>
            <a:r>
              <a:rPr lang="fr-FR" dirty="0"/>
              <a:t>M6 : livraison client </a:t>
            </a:r>
          </a:p>
          <a:p>
            <a:r>
              <a:rPr lang="fr-FR" dirty="0"/>
              <a:t>M7 : règlement client</a:t>
            </a:r>
          </a:p>
          <a:p>
            <a:endParaRPr lang="fr-FR" dirty="0"/>
          </a:p>
          <a:p>
            <a:r>
              <a:rPr lang="fr-FR" dirty="0"/>
              <a:t>Combien de cash avant de prendre la commande ? R : 150k€ minimum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pPr/>
              <a:t>44</a:t>
            </a:fld>
            <a:endParaRPr lang="fr-FR" dirty="0"/>
          </a:p>
        </p:txBody>
      </p:sp>
      <p:sp>
        <p:nvSpPr>
          <p:cNvPr id="5" name="Espace réservé de la date 4">
            <a:extLst>
              <a:ext uri="{FF2B5EF4-FFF2-40B4-BE49-F238E27FC236}">
                <a16:creationId xmlns:a16="http://schemas.microsoft.com/office/drawing/2014/main" id="{BEEA4DCA-97B2-6181-275A-749D9F1C09BC}"/>
              </a:ext>
            </a:extLst>
          </p:cNvPr>
          <p:cNvSpPr>
            <a:spLocks noGrp="1"/>
          </p:cNvSpPr>
          <p:nvPr>
            <p:ph type="dt" idx="1"/>
          </p:nvPr>
        </p:nvSpPr>
        <p:spPr/>
        <p:txBody>
          <a:bodyPr/>
          <a:lstStyle/>
          <a:p>
            <a:fld id="{24794F19-E653-4761-AA9D-FBC2AF0DB8F8}" type="datetime1">
              <a:rPr lang="fr-FR" smtClean="0"/>
              <a:t>26/03/2026</a:t>
            </a:fld>
            <a:endParaRPr lang="fr-FR"/>
          </a:p>
        </p:txBody>
      </p:sp>
    </p:spTree>
    <p:extLst>
      <p:ext uri="{BB962C8B-B14F-4D97-AF65-F5344CB8AC3E}">
        <p14:creationId xmlns:p14="http://schemas.microsoft.com/office/powerpoint/2010/main" val="2758723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84500" y="476250"/>
            <a:ext cx="3633788" cy="20447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pPr/>
              <a:t>45</a:t>
            </a:fld>
            <a:endParaRPr lang="fr-FR" dirty="0"/>
          </a:p>
        </p:txBody>
      </p:sp>
      <p:sp>
        <p:nvSpPr>
          <p:cNvPr id="5" name="Espace réservé de la date 4">
            <a:extLst>
              <a:ext uri="{FF2B5EF4-FFF2-40B4-BE49-F238E27FC236}">
                <a16:creationId xmlns:a16="http://schemas.microsoft.com/office/drawing/2014/main" id="{3FB6BD31-96CA-B13C-1862-F3A047F1B97F}"/>
              </a:ext>
            </a:extLst>
          </p:cNvPr>
          <p:cNvSpPr>
            <a:spLocks noGrp="1"/>
          </p:cNvSpPr>
          <p:nvPr>
            <p:ph type="dt" idx="1"/>
          </p:nvPr>
        </p:nvSpPr>
        <p:spPr/>
        <p:txBody>
          <a:bodyPr/>
          <a:lstStyle/>
          <a:p>
            <a:fld id="{27E7B4CC-3CD1-4269-B9DA-4F5985C7D088}" type="datetime1">
              <a:rPr lang="fr-FR" smtClean="0"/>
              <a:t>26/03/2026</a:t>
            </a:fld>
            <a:endParaRPr lang="fr-FR"/>
          </a:p>
        </p:txBody>
      </p:sp>
    </p:spTree>
    <p:extLst>
      <p:ext uri="{BB962C8B-B14F-4D97-AF65-F5344CB8AC3E}">
        <p14:creationId xmlns:p14="http://schemas.microsoft.com/office/powerpoint/2010/main" val="1674565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84500" y="476250"/>
            <a:ext cx="3633788" cy="2044700"/>
          </a:xfrm>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654F1884-4E03-4566-A768-F53CD7D49B49}" type="datetime1">
              <a:rPr lang="fr-FR" smtClean="0"/>
              <a:t>26/03/2026</a:t>
            </a:fld>
            <a:endParaRPr lang="fr-FR"/>
          </a:p>
        </p:txBody>
      </p:sp>
      <p:sp>
        <p:nvSpPr>
          <p:cNvPr id="5" name="Espace réservé du numéro de diapositive 4"/>
          <p:cNvSpPr>
            <a:spLocks noGrp="1"/>
          </p:cNvSpPr>
          <p:nvPr>
            <p:ph type="sldNum" sz="quarter" idx="5"/>
          </p:nvPr>
        </p:nvSpPr>
        <p:spPr/>
        <p:txBody>
          <a:bodyPr/>
          <a:lstStyle/>
          <a:p>
            <a:fld id="{D954484F-147D-4930-8986-2C48A21391D0}" type="slidenum">
              <a:rPr lang="fr-FR" smtClean="0"/>
              <a:pPr/>
              <a:t>46</a:t>
            </a:fld>
            <a:endParaRPr lang="fr-FR" dirty="0"/>
          </a:p>
        </p:txBody>
      </p:sp>
    </p:spTree>
    <p:extLst>
      <p:ext uri="{BB962C8B-B14F-4D97-AF65-F5344CB8AC3E}">
        <p14:creationId xmlns:p14="http://schemas.microsoft.com/office/powerpoint/2010/main" val="245837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a:xfrm>
            <a:off x="64655" y="2854036"/>
            <a:ext cx="10002710" cy="3889066"/>
          </a:xfrm>
        </p:spPr>
        <p:txBody>
          <a:bodyPr/>
          <a:lstStyle/>
          <a:p>
            <a:r>
              <a:rPr lang="fr-FR" dirty="0"/>
              <a:t>Ex : Rapport Qualité / Prix</a:t>
            </a:r>
          </a:p>
          <a:p>
            <a:endParaRPr lang="fr-FR" dirty="0"/>
          </a:p>
          <a:p>
            <a:r>
              <a:rPr lang="fr-FR" dirty="0"/>
              <a:t>Voiture électrique : 500Km autonomie pour 50K€ : =&gt; C’est TESLA.</a:t>
            </a:r>
          </a:p>
          <a:p>
            <a:r>
              <a:rPr lang="fr-FR" dirty="0"/>
              <a:t>Mais si je suis BYD: Je propose 2000Km à 13K€ … cela change le point de vue.</a:t>
            </a:r>
          </a:p>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5</a:t>
            </a:fld>
            <a:endParaRPr lang="fr-FR"/>
          </a:p>
        </p:txBody>
      </p:sp>
      <p:sp>
        <p:nvSpPr>
          <p:cNvPr id="5" name="Espace réservé de la date 4">
            <a:extLst>
              <a:ext uri="{FF2B5EF4-FFF2-40B4-BE49-F238E27FC236}">
                <a16:creationId xmlns:a16="http://schemas.microsoft.com/office/drawing/2014/main" id="{FD07F9BD-4F50-0F25-021E-8DC5C1F2A0CC}"/>
              </a:ext>
            </a:extLst>
          </p:cNvPr>
          <p:cNvSpPr>
            <a:spLocks noGrp="1"/>
          </p:cNvSpPr>
          <p:nvPr>
            <p:ph type="dt" idx="1"/>
          </p:nvPr>
        </p:nvSpPr>
        <p:spPr/>
        <p:txBody>
          <a:bodyPr/>
          <a:lstStyle/>
          <a:p>
            <a:fld id="{5687284F-B2AA-4290-ACA9-EA1F12B77F33}" type="datetime1">
              <a:rPr lang="fr-FR" smtClean="0"/>
              <a:t>26/03/2026</a:t>
            </a:fld>
            <a:endParaRPr lang="fr-FR"/>
          </a:p>
        </p:txBody>
      </p:sp>
    </p:spTree>
    <p:extLst>
      <p:ext uri="{BB962C8B-B14F-4D97-AF65-F5344CB8AC3E}">
        <p14:creationId xmlns:p14="http://schemas.microsoft.com/office/powerpoint/2010/main" val="375038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a:xfrm>
            <a:off x="64655" y="2946400"/>
            <a:ext cx="10002710" cy="3796702"/>
          </a:xfrm>
        </p:spPr>
        <p:txBody>
          <a:bodyPr/>
          <a:lstStyle/>
          <a:p>
            <a:r>
              <a:rPr lang="fr-FR" dirty="0"/>
              <a:t>Citation de Sénèque : "Il n'y a pas de vent favorable pour celui qui ne sait pas où il va »</a:t>
            </a:r>
          </a:p>
          <a:p>
            <a:endParaRPr lang="fr-FR" dirty="0"/>
          </a:p>
          <a:p>
            <a:r>
              <a:rPr lang="fr-FR" dirty="0"/>
              <a:t>« Pour celui qui ne connait pas sa destination, il n’y a pas de vents favorables »</a:t>
            </a:r>
          </a:p>
          <a:p>
            <a:endParaRPr lang="fr-FR"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6</a:t>
            </a:fld>
            <a:endParaRPr lang="fr-FR"/>
          </a:p>
        </p:txBody>
      </p:sp>
      <p:sp>
        <p:nvSpPr>
          <p:cNvPr id="5" name="Espace réservé de la date 4">
            <a:extLst>
              <a:ext uri="{FF2B5EF4-FFF2-40B4-BE49-F238E27FC236}">
                <a16:creationId xmlns:a16="http://schemas.microsoft.com/office/drawing/2014/main" id="{21F7A753-7F38-772A-5F48-D3CE8103A492}"/>
              </a:ext>
            </a:extLst>
          </p:cNvPr>
          <p:cNvSpPr>
            <a:spLocks noGrp="1"/>
          </p:cNvSpPr>
          <p:nvPr>
            <p:ph type="dt" idx="1"/>
          </p:nvPr>
        </p:nvSpPr>
        <p:spPr/>
        <p:txBody>
          <a:bodyPr/>
          <a:lstStyle/>
          <a:p>
            <a:fld id="{DB70C765-D69A-48A0-A291-EE5BEADBB918}" type="datetime1">
              <a:rPr lang="fr-FR" smtClean="0"/>
              <a:t>26/03/2026</a:t>
            </a:fld>
            <a:endParaRPr lang="fr-FR"/>
          </a:p>
        </p:txBody>
      </p:sp>
    </p:spTree>
    <p:extLst>
      <p:ext uri="{BB962C8B-B14F-4D97-AF65-F5344CB8AC3E}">
        <p14:creationId xmlns:p14="http://schemas.microsoft.com/office/powerpoint/2010/main" val="297876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r>
              <a:rPr lang="fr-FR" sz="1600" dirty="0"/>
              <a:t>On comprend les va et vient : </a:t>
            </a:r>
          </a:p>
          <a:p>
            <a:pPr marL="185766" indent="-185766">
              <a:buFont typeface="Arial" panose="020B0604020202020204" pitchFamily="34" charset="0"/>
              <a:buChar char="•"/>
            </a:pPr>
            <a:r>
              <a:rPr lang="fr-FR" sz="1600" dirty="0"/>
              <a:t>La politique =&gt; Stratégie =&gt; Tactique</a:t>
            </a:r>
          </a:p>
          <a:p>
            <a:pPr marL="185766" indent="-185766">
              <a:buFont typeface="Arial" panose="020B0604020202020204" pitchFamily="34" charset="0"/>
              <a:buChar char="•"/>
            </a:pPr>
            <a:r>
              <a:rPr lang="fr-FR" sz="1600" dirty="0"/>
              <a:t>Mais si problème sur le terrain dans la mise en </a:t>
            </a:r>
            <a:r>
              <a:rPr lang="fr-FR" sz="1600" dirty="0" err="1"/>
              <a:t>oeuvre</a:t>
            </a:r>
            <a:r>
              <a:rPr lang="fr-FR" sz="1600" dirty="0"/>
              <a:t> =&gt; remontée d’info et possible inflexion de la stratégie =&gt; à terme modification possible de la politique si c’est vraiment nécessaire.</a:t>
            </a:r>
          </a:p>
          <a:p>
            <a:r>
              <a:rPr lang="fr-FR" sz="1600" dirty="0"/>
              <a:t>=&gt;</a:t>
            </a:r>
          </a:p>
          <a:p>
            <a:pPr marL="185766" indent="-185766">
              <a:buFont typeface="Arial" panose="020B0604020202020204" pitchFamily="34" charset="0"/>
              <a:buChar char="•"/>
            </a:pPr>
            <a:r>
              <a:rPr lang="fr-FR" sz="1600" dirty="0"/>
              <a:t>Pour que les objectifs politique soit atteint, il faut qu’ils soient compris et soutenus par le corps social de l’entreprise </a:t>
            </a:r>
          </a:p>
          <a:p>
            <a:pPr marL="185766" indent="-185766">
              <a:buFont typeface="Arial" panose="020B0604020202020204" pitchFamily="34" charset="0"/>
              <a:buChar char="•"/>
            </a:pPr>
            <a:r>
              <a:rPr lang="fr-FR" sz="1600" dirty="0"/>
              <a:t>Pour que les objectifs stratégiques soient atteints, il faut qu’ils soient compris, soutenus par le corps social  et cohérents avec les objectifs politiques.</a:t>
            </a:r>
          </a:p>
          <a:p>
            <a:pPr marL="185766" indent="-185766">
              <a:buFont typeface="Arial" panose="020B0604020202020204" pitchFamily="34" charset="0"/>
              <a:buChar char="•"/>
            </a:pPr>
            <a:r>
              <a:rPr lang="fr-FR" sz="1600" dirty="0"/>
              <a:t> Au bout du compte ce sont les collaborateurs qui agissent au quotidien (Tactique) qui contribuent à l’atteinte des objectifs stratégiques et politique.</a:t>
            </a:r>
          </a:p>
          <a:p>
            <a:r>
              <a:rPr lang="fr-FR" sz="1600" dirty="0"/>
              <a:t>=&gt; </a:t>
            </a:r>
          </a:p>
          <a:p>
            <a:pPr marL="185766" indent="-185766">
              <a:buFont typeface="Arial" panose="020B0604020202020204" pitchFamily="34" charset="0"/>
              <a:buChar char="•"/>
            </a:pPr>
            <a:r>
              <a:rPr lang="fr-FR" sz="1600" dirty="0"/>
              <a:t>Une politique et des stratégies seront atteintes si :</a:t>
            </a:r>
          </a:p>
          <a:p>
            <a:pPr marL="681142" lvl="1" indent="-185766">
              <a:buFont typeface="Arial" panose="020B0604020202020204" pitchFamily="34" charset="0"/>
              <a:buChar char="•"/>
            </a:pPr>
            <a:r>
              <a:rPr lang="fr-FR" sz="1600" dirty="0"/>
              <a:t>Elles sont clairement comprises et communiquées</a:t>
            </a:r>
          </a:p>
          <a:p>
            <a:pPr marL="681142" lvl="1" indent="-185766">
              <a:buFont typeface="Arial" panose="020B0604020202020204" pitchFamily="34" charset="0"/>
              <a:buChar char="•"/>
            </a:pPr>
            <a:r>
              <a:rPr lang="fr-FR" sz="1600" dirty="0"/>
              <a:t>Elles sont régulièrement suivies, mesurées et ajustées.</a:t>
            </a:r>
          </a:p>
          <a:p>
            <a:pPr marL="681142" lvl="1" indent="-185766">
              <a:buFont typeface="Arial" panose="020B0604020202020204" pitchFamily="34" charset="0"/>
              <a:buChar char="•"/>
            </a:pPr>
            <a:r>
              <a:rPr lang="fr-FR" sz="1600" dirty="0"/>
              <a:t>Elles obtiennent </a:t>
            </a:r>
            <a:r>
              <a:rPr lang="fr-FR" sz="1600" b="1" dirty="0"/>
              <a:t>l’adhésion volontaire </a:t>
            </a:r>
            <a:r>
              <a:rPr lang="fr-FR" sz="1600" dirty="0"/>
              <a:t>du corps social finalement en charge de les réaliser.</a:t>
            </a:r>
          </a:p>
          <a:p>
            <a:endParaRPr lang="fr-FR" sz="1200"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7</a:t>
            </a:fld>
            <a:endParaRPr lang="fr-FR"/>
          </a:p>
        </p:txBody>
      </p:sp>
      <p:sp>
        <p:nvSpPr>
          <p:cNvPr id="5" name="Espace réservé de la date 4">
            <a:extLst>
              <a:ext uri="{FF2B5EF4-FFF2-40B4-BE49-F238E27FC236}">
                <a16:creationId xmlns:a16="http://schemas.microsoft.com/office/drawing/2014/main" id="{FA23F5A9-9B40-6856-0243-ABE6DA9402D5}"/>
              </a:ext>
            </a:extLst>
          </p:cNvPr>
          <p:cNvSpPr>
            <a:spLocks noGrp="1"/>
          </p:cNvSpPr>
          <p:nvPr>
            <p:ph type="dt" idx="1"/>
          </p:nvPr>
        </p:nvSpPr>
        <p:spPr/>
        <p:txBody>
          <a:bodyPr/>
          <a:lstStyle/>
          <a:p>
            <a:fld id="{44B2DAC5-B209-4C8E-9B80-9AD98DC4BBB7}" type="datetime1">
              <a:rPr lang="fr-FR" smtClean="0"/>
              <a:t>26/03/2026</a:t>
            </a:fld>
            <a:endParaRPr lang="fr-FR"/>
          </a:p>
        </p:txBody>
      </p:sp>
    </p:spTree>
    <p:extLst>
      <p:ext uri="{BB962C8B-B14F-4D97-AF65-F5344CB8AC3E}">
        <p14:creationId xmlns:p14="http://schemas.microsoft.com/office/powerpoint/2010/main" val="406328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3400" y="355600"/>
            <a:ext cx="4262438" cy="2397125"/>
          </a:xfrm>
        </p:spPr>
      </p:sp>
      <p:sp>
        <p:nvSpPr>
          <p:cNvPr id="3" name="Espace réservé des notes 2"/>
          <p:cNvSpPr>
            <a:spLocks noGrp="1"/>
          </p:cNvSpPr>
          <p:nvPr>
            <p:ph type="body" idx="1"/>
          </p:nvPr>
        </p:nvSpPr>
        <p:spPr/>
        <p:txBody>
          <a:bodyPr/>
          <a:lstStyle/>
          <a:p>
            <a:pPr marL="371532" indent="-371532">
              <a:spcBef>
                <a:spcPts val="1300"/>
              </a:spcBef>
              <a:spcAft>
                <a:spcPts val="650"/>
              </a:spcAft>
              <a:buFont typeface="+mj-lt"/>
              <a:buAutoNum type="arabicPeriod"/>
            </a:pPr>
            <a:r>
              <a:rPr lang="de-DE" sz="1600" b="1" kern="150" dirty="0">
                <a:latin typeface="+mn-lt"/>
                <a:cs typeface="Tahoma" panose="020B0604030504040204" pitchFamily="34" charset="0"/>
              </a:rPr>
              <a:t>La Strategie Entreprise :</a:t>
            </a:r>
            <a:endParaRPr lang="fr-FR" sz="1600" b="1" kern="150" dirty="0">
              <a:latin typeface="+mn-lt"/>
              <a:cs typeface="Tahoma" panose="020B0604030504040204" pitchFamily="34" charset="0"/>
            </a:endParaRPr>
          </a:p>
          <a:p>
            <a:pPr>
              <a:spcAft>
                <a:spcPts val="650"/>
              </a:spcAft>
            </a:pPr>
            <a:r>
              <a:rPr lang="de-DE" sz="1600" kern="150" dirty="0">
                <a:latin typeface="+mn-lt"/>
                <a:ea typeface="Andale Sans UI"/>
                <a:cs typeface="Tahoma" panose="020B0604030504040204" pitchFamily="34" charset="0"/>
              </a:rPr>
              <a:t>La Strategie c'est </a:t>
            </a:r>
            <a:r>
              <a:rPr lang="de-DE" sz="1600" kern="150" dirty="0" err="1">
                <a:latin typeface="+mn-lt"/>
                <a:ea typeface="Andale Sans UI"/>
                <a:cs typeface="Tahoma" panose="020B0604030504040204" pitchFamily="34" charset="0"/>
              </a:rPr>
              <a:t>l'art</a:t>
            </a:r>
            <a:r>
              <a:rPr lang="de-DE" sz="1600" kern="150" dirty="0">
                <a:latin typeface="+mn-lt"/>
                <a:ea typeface="Andale Sans UI"/>
                <a:cs typeface="Tahoma" panose="020B0604030504040204" pitchFamily="34" charset="0"/>
              </a:rPr>
              <a:t> de </a:t>
            </a:r>
            <a:r>
              <a:rPr lang="de-DE" sz="1600" kern="150" dirty="0" err="1">
                <a:latin typeface="+mn-lt"/>
                <a:ea typeface="Andale Sans UI"/>
                <a:cs typeface="Tahoma" panose="020B0604030504040204" pitchFamily="34" charset="0"/>
              </a:rPr>
              <a:t>choisir</a:t>
            </a:r>
            <a:r>
              <a:rPr lang="de-DE" sz="1600" kern="150" dirty="0">
                <a:latin typeface="+mn-lt"/>
                <a:ea typeface="Andale Sans UI"/>
                <a:cs typeface="Tahoma" panose="020B0604030504040204" pitchFamily="34" charset="0"/>
              </a:rPr>
              <a:t> et </a:t>
            </a:r>
            <a:r>
              <a:rPr lang="de-DE" sz="1600" kern="150" dirty="0" err="1">
                <a:latin typeface="+mn-lt"/>
                <a:ea typeface="Andale Sans UI"/>
                <a:cs typeface="Tahoma" panose="020B0604030504040204" pitchFamily="34" charset="0"/>
              </a:rPr>
              <a:t>donc</a:t>
            </a:r>
            <a:r>
              <a:rPr lang="de-DE" sz="1600" kern="150" dirty="0">
                <a:latin typeface="+mn-lt"/>
                <a:ea typeface="Andale Sans UI"/>
                <a:cs typeface="Tahoma" panose="020B0604030504040204" pitchFamily="34" charset="0"/>
              </a:rPr>
              <a:t> de </a:t>
            </a:r>
            <a:r>
              <a:rPr lang="de-DE" sz="1600" kern="150" dirty="0" err="1">
                <a:latin typeface="+mn-lt"/>
                <a:ea typeface="Andale Sans UI"/>
                <a:cs typeface="Tahoma" panose="020B0604030504040204" pitchFamily="34" charset="0"/>
              </a:rPr>
              <a:t>renoncer</a:t>
            </a:r>
            <a:r>
              <a:rPr lang="de-DE" sz="1600" kern="150" dirty="0">
                <a:latin typeface="+mn-lt"/>
                <a:ea typeface="Andale Sans UI"/>
                <a:cs typeface="Tahoma" panose="020B0604030504040204" pitchFamily="34" charset="0"/>
              </a:rPr>
              <a:t>.</a:t>
            </a:r>
            <a:endParaRPr lang="fr-FR" sz="1600" kern="150" dirty="0">
              <a:latin typeface="+mn-lt"/>
              <a:ea typeface="Andale Sans UI"/>
              <a:cs typeface="Tahoma" panose="020B0604030504040204" pitchFamily="34" charset="0"/>
            </a:endParaRPr>
          </a:p>
          <a:p>
            <a:pPr>
              <a:spcAft>
                <a:spcPts val="650"/>
              </a:spcAft>
            </a:pPr>
            <a:r>
              <a:rPr lang="fr-FR" sz="1600" kern="150" dirty="0">
                <a:latin typeface="+mn-lt"/>
                <a:ea typeface="Andale Sans UI"/>
                <a:cs typeface="Tahoma" panose="020B0604030504040204" pitchFamily="34" charset="0"/>
              </a:rPr>
              <a:t>Tactique =&gt; Mise en œuvre concrète</a:t>
            </a:r>
          </a:p>
          <a:p>
            <a:pPr>
              <a:spcAft>
                <a:spcPts val="650"/>
              </a:spcAft>
            </a:pPr>
            <a:r>
              <a:rPr lang="fr-FR" sz="1600" kern="150" dirty="0">
                <a:latin typeface="+mn-lt"/>
                <a:ea typeface="Andale Sans UI"/>
                <a:cs typeface="Tahoma" panose="020B0604030504040204" pitchFamily="34" charset="0"/>
              </a:rPr>
              <a:t>Avantage concurrentiel / Barrière à l’entrée / Franchises =&gt; Warren Buffet/Berkshire Hathaway</a:t>
            </a:r>
          </a:p>
          <a:p>
            <a:pPr>
              <a:spcAft>
                <a:spcPts val="650"/>
              </a:spcAft>
            </a:pPr>
            <a:r>
              <a:rPr lang="fr-FR" sz="1600" kern="150" dirty="0">
                <a:latin typeface="+mn-lt"/>
                <a:ea typeface="Andale Sans UI"/>
                <a:cs typeface="Tahoma" panose="020B0604030504040204" pitchFamily="34" charset="0"/>
              </a:rPr>
              <a:t>Barrières :  Technologiques/savoirs faire, logistiques, réglementaire/certification, taille/réseau, capitalistique, humaines (exécution/organisation) …</a:t>
            </a:r>
          </a:p>
          <a:p>
            <a:pPr>
              <a:spcAft>
                <a:spcPts val="650"/>
              </a:spcAft>
            </a:pPr>
            <a:endParaRPr lang="fr-FR" sz="1300" kern="150" dirty="0">
              <a:latin typeface="+mn-lt"/>
              <a:ea typeface="Andale Sans UI"/>
              <a:cs typeface="Tahoma" panose="020B0604030504040204" pitchFamily="34" charset="0"/>
            </a:endParaRPr>
          </a:p>
          <a:p>
            <a:pPr>
              <a:spcAft>
                <a:spcPts val="650"/>
              </a:spcAft>
            </a:pPr>
            <a:endParaRPr lang="fr-FR" sz="1300" kern="150" dirty="0">
              <a:latin typeface="Times New Roman" panose="02020603050405020304" pitchFamily="18" charset="0"/>
              <a:ea typeface="Andale Sans UI"/>
              <a:cs typeface="Tahoma" panose="020B0604030504040204" pitchFamily="34" charset="0"/>
            </a:endParaRPr>
          </a:p>
          <a:p>
            <a:endParaRPr lang="fr-FR" sz="1100" dirty="0"/>
          </a:p>
        </p:txBody>
      </p:sp>
      <p:sp>
        <p:nvSpPr>
          <p:cNvPr id="4" name="Espace réservé du numéro de diapositive 3"/>
          <p:cNvSpPr>
            <a:spLocks noGrp="1"/>
          </p:cNvSpPr>
          <p:nvPr>
            <p:ph type="sldNum" sz="quarter" idx="5"/>
          </p:nvPr>
        </p:nvSpPr>
        <p:spPr/>
        <p:txBody>
          <a:bodyPr/>
          <a:lstStyle/>
          <a:p>
            <a:fld id="{D954484F-147D-4930-8986-2C48A21391D0}" type="slidenum">
              <a:rPr lang="fr-FR" smtClean="0"/>
              <a:t>8</a:t>
            </a:fld>
            <a:endParaRPr lang="fr-FR"/>
          </a:p>
        </p:txBody>
      </p:sp>
      <p:sp>
        <p:nvSpPr>
          <p:cNvPr id="5" name="Espace réservé de la date 4">
            <a:extLst>
              <a:ext uri="{FF2B5EF4-FFF2-40B4-BE49-F238E27FC236}">
                <a16:creationId xmlns:a16="http://schemas.microsoft.com/office/drawing/2014/main" id="{B215FBC9-9134-B588-2CE6-A01B398FFF16}"/>
              </a:ext>
            </a:extLst>
          </p:cNvPr>
          <p:cNvSpPr>
            <a:spLocks noGrp="1"/>
          </p:cNvSpPr>
          <p:nvPr>
            <p:ph type="dt" idx="1"/>
          </p:nvPr>
        </p:nvSpPr>
        <p:spPr/>
        <p:txBody>
          <a:bodyPr/>
          <a:lstStyle/>
          <a:p>
            <a:fld id="{0E59A5D4-87AC-4ED2-9F64-52C5A5A36086}" type="datetime1">
              <a:rPr lang="fr-FR" smtClean="0"/>
              <a:t>26/03/2026</a:t>
            </a:fld>
            <a:endParaRPr lang="fr-FR"/>
          </a:p>
        </p:txBody>
      </p:sp>
    </p:spTree>
    <p:extLst>
      <p:ext uri="{BB962C8B-B14F-4D97-AF65-F5344CB8AC3E}">
        <p14:creationId xmlns:p14="http://schemas.microsoft.com/office/powerpoint/2010/main" val="3367878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84500" y="476250"/>
            <a:ext cx="3633788" cy="2044700"/>
          </a:xfrm>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654F1884-4E03-4566-A768-F53CD7D49B49}" type="datetime1">
              <a:rPr lang="fr-FR" smtClean="0"/>
              <a:t>26/03/2026</a:t>
            </a:fld>
            <a:endParaRPr lang="fr-FR"/>
          </a:p>
        </p:txBody>
      </p:sp>
      <p:sp>
        <p:nvSpPr>
          <p:cNvPr id="5" name="Espace réservé du numéro de diapositive 4"/>
          <p:cNvSpPr>
            <a:spLocks noGrp="1"/>
          </p:cNvSpPr>
          <p:nvPr>
            <p:ph type="sldNum" sz="quarter" idx="5"/>
          </p:nvPr>
        </p:nvSpPr>
        <p:spPr/>
        <p:txBody>
          <a:bodyPr/>
          <a:lstStyle/>
          <a:p>
            <a:fld id="{D954484F-147D-4930-8986-2C48A21391D0}" type="slidenum">
              <a:rPr lang="fr-FR" smtClean="0"/>
              <a:pPr/>
              <a:t>9</a:t>
            </a:fld>
            <a:endParaRPr lang="fr-FR" dirty="0"/>
          </a:p>
        </p:txBody>
      </p:sp>
    </p:spTree>
    <p:extLst>
      <p:ext uri="{BB962C8B-B14F-4D97-AF65-F5344CB8AC3E}">
        <p14:creationId xmlns:p14="http://schemas.microsoft.com/office/powerpoint/2010/main" val="311948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2958B-BD75-1ADA-1ADB-D51EBF9849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8D3FBC6-7549-479C-4F3C-F62BAC6052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862C94-4C1C-B2B3-36A0-ADEB3B6D0530}"/>
              </a:ext>
            </a:extLst>
          </p:cNvPr>
          <p:cNvSpPr>
            <a:spLocks noGrp="1"/>
          </p:cNvSpPr>
          <p:nvPr>
            <p:ph type="dt" sz="half" idx="10"/>
          </p:nvPr>
        </p:nvSpPr>
        <p:spPr/>
        <p:txBody>
          <a:bodyPr/>
          <a:lstStyle/>
          <a:p>
            <a:fld id="{AEA01372-1F61-4311-9F89-32B25FF5C68F}" type="datetime1">
              <a:rPr lang="fr-FR" smtClean="0"/>
              <a:t>26/03/2026</a:t>
            </a:fld>
            <a:endParaRPr lang="fr-FR"/>
          </a:p>
        </p:txBody>
      </p:sp>
      <p:sp>
        <p:nvSpPr>
          <p:cNvPr id="5" name="Espace réservé du pied de page 4">
            <a:extLst>
              <a:ext uri="{FF2B5EF4-FFF2-40B4-BE49-F238E27FC236}">
                <a16:creationId xmlns:a16="http://schemas.microsoft.com/office/drawing/2014/main" id="{FDC3B701-1C21-03D5-27AB-3ECB121E6EA5}"/>
              </a:ext>
            </a:extLst>
          </p:cNvPr>
          <p:cNvSpPr>
            <a:spLocks noGrp="1"/>
          </p:cNvSpPr>
          <p:nvPr>
            <p:ph type="ftr" sz="quarter" idx="11"/>
          </p:nvPr>
        </p:nvSpPr>
        <p:spPr>
          <a:xfrm>
            <a:off x="1307592" y="6356350"/>
            <a:ext cx="3057144" cy="365125"/>
          </a:xfrm>
        </p:spPr>
        <p:txBody>
          <a:bodyPr/>
          <a:lstStyle/>
          <a:p>
            <a:r>
              <a:rPr lang="sv-SE" dirty="0"/>
              <a:t>2026.03.ENS_STRATEGIE_COMPTA_ANAFI</a:t>
            </a:r>
            <a:endParaRPr lang="fr-FR" dirty="0"/>
          </a:p>
        </p:txBody>
      </p:sp>
      <p:sp>
        <p:nvSpPr>
          <p:cNvPr id="6" name="Espace réservé du numéro de diapositive 5">
            <a:extLst>
              <a:ext uri="{FF2B5EF4-FFF2-40B4-BE49-F238E27FC236}">
                <a16:creationId xmlns:a16="http://schemas.microsoft.com/office/drawing/2014/main" id="{4378E48D-9B74-A013-6A43-B1786C6B5007}"/>
              </a:ext>
            </a:extLst>
          </p:cNvPr>
          <p:cNvSpPr>
            <a:spLocks noGrp="1"/>
          </p:cNvSpPr>
          <p:nvPr>
            <p:ph type="sldNum" sz="quarter" idx="12"/>
          </p:nvPr>
        </p:nvSpPr>
        <p:spPr/>
        <p:txBody>
          <a:bodyPr/>
          <a:lstStyle/>
          <a:p>
            <a:fld id="{A8553847-E21C-40C7-8319-57037B2FA188}" type="slidenum">
              <a:rPr lang="fr-FR" smtClean="0"/>
              <a:pPr/>
              <a:t>‹N°›</a:t>
            </a:fld>
            <a:endParaRPr lang="fr-FR" dirty="0"/>
          </a:p>
        </p:txBody>
      </p:sp>
    </p:spTree>
    <p:extLst>
      <p:ext uri="{BB962C8B-B14F-4D97-AF65-F5344CB8AC3E}">
        <p14:creationId xmlns:p14="http://schemas.microsoft.com/office/powerpoint/2010/main" val="35293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2208A3-583A-3F9C-BE0D-57EEDF6476F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92CC00B-5565-5429-A4D4-5F076399108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F720D3-3EAF-D3A6-D7B3-CD1D040B10B7}"/>
              </a:ext>
            </a:extLst>
          </p:cNvPr>
          <p:cNvSpPr>
            <a:spLocks noGrp="1"/>
          </p:cNvSpPr>
          <p:nvPr>
            <p:ph type="dt" sz="half" idx="10"/>
          </p:nvPr>
        </p:nvSpPr>
        <p:spPr/>
        <p:txBody>
          <a:bodyPr/>
          <a:lstStyle/>
          <a:p>
            <a:fld id="{7CF6A2BB-5D89-4C44-895B-4316DAE3E546}" type="datetime1">
              <a:rPr lang="fr-FR" smtClean="0"/>
              <a:t>26/03/2026</a:t>
            </a:fld>
            <a:endParaRPr lang="fr-FR"/>
          </a:p>
        </p:txBody>
      </p:sp>
      <p:sp>
        <p:nvSpPr>
          <p:cNvPr id="5" name="Espace réservé du pied de page 4">
            <a:extLst>
              <a:ext uri="{FF2B5EF4-FFF2-40B4-BE49-F238E27FC236}">
                <a16:creationId xmlns:a16="http://schemas.microsoft.com/office/drawing/2014/main" id="{D8D77B01-2C52-E28F-8BBE-589545BF3EFB}"/>
              </a:ext>
            </a:extLst>
          </p:cNvPr>
          <p:cNvSpPr>
            <a:spLocks noGrp="1"/>
          </p:cNvSpPr>
          <p:nvPr>
            <p:ph type="ftr" sz="quarter" idx="11"/>
          </p:nvPr>
        </p:nvSpPr>
        <p:spPr/>
        <p:txBody>
          <a:bodyPr/>
          <a:lstStyle/>
          <a:p>
            <a:r>
              <a:rPr lang="sv-SE"/>
              <a:t>2024.06.ENS_STRATEGIE_COMPTA_ANAFI</a:t>
            </a:r>
            <a:endParaRPr lang="fr-FR"/>
          </a:p>
        </p:txBody>
      </p:sp>
      <p:sp>
        <p:nvSpPr>
          <p:cNvPr id="6" name="Espace réservé du numéro de diapositive 5">
            <a:extLst>
              <a:ext uri="{FF2B5EF4-FFF2-40B4-BE49-F238E27FC236}">
                <a16:creationId xmlns:a16="http://schemas.microsoft.com/office/drawing/2014/main" id="{150CB84E-ECA4-78C7-6876-BB9A550F5394}"/>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283039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814917" y="476250"/>
            <a:ext cx="10972800" cy="941388"/>
          </a:xfrm>
        </p:spPr>
        <p:txBody>
          <a:bodyPr/>
          <a:lstStyle/>
          <a:p>
            <a:r>
              <a:rPr lang="fr-FR"/>
              <a:t>Modifiez le style du titre</a:t>
            </a:r>
          </a:p>
        </p:txBody>
      </p:sp>
      <p:sp>
        <p:nvSpPr>
          <p:cNvPr id="3" name="Espace réservé du tableau 2"/>
          <p:cNvSpPr>
            <a:spLocks noGrp="1"/>
          </p:cNvSpPr>
          <p:nvPr>
            <p:ph type="tbl" idx="1"/>
          </p:nvPr>
        </p:nvSpPr>
        <p:spPr>
          <a:xfrm>
            <a:off x="609600" y="1600201"/>
            <a:ext cx="10972800" cy="4525963"/>
          </a:xfrm>
        </p:spPr>
        <p:txBody>
          <a:bodyPr/>
          <a:lstStyle/>
          <a:p>
            <a:pPr lvl="0"/>
            <a:endParaRPr lang="fr-FR" noProof="0"/>
          </a:p>
        </p:txBody>
      </p:sp>
      <p:sp>
        <p:nvSpPr>
          <p:cNvPr id="4" name="Rectangle 5">
            <a:extLst>
              <a:ext uri="{FF2B5EF4-FFF2-40B4-BE49-F238E27FC236}">
                <a16:creationId xmlns:a16="http://schemas.microsoft.com/office/drawing/2014/main" id="{790BF191-8629-68D7-7B6A-FF4A1A0CBABB}"/>
              </a:ext>
            </a:extLst>
          </p:cNvPr>
          <p:cNvSpPr>
            <a:spLocks noGrp="1" noChangeArrowheads="1"/>
          </p:cNvSpPr>
          <p:nvPr>
            <p:ph type="dt" sz="half" idx="10"/>
          </p:nvPr>
        </p:nvSpPr>
        <p:spPr>
          <a:ln/>
        </p:spPr>
        <p:txBody>
          <a:bodyPr/>
          <a:lstStyle>
            <a:lvl1pPr>
              <a:defRPr/>
            </a:lvl1pPr>
          </a:lstStyle>
          <a:p>
            <a:pPr>
              <a:defRPr/>
            </a:pPr>
            <a:fld id="{1CFD3E20-BEA2-4DB8-8FA1-7D852586DB24}" type="datetime1">
              <a:rPr lang="fr-FR" altLang="fr-FR" smtClean="0"/>
              <a:t>26/03/2026</a:t>
            </a:fld>
            <a:endParaRPr lang="fr-FR" altLang="fr-FR"/>
          </a:p>
        </p:txBody>
      </p:sp>
      <p:sp>
        <p:nvSpPr>
          <p:cNvPr id="5" name="Rectangle 6">
            <a:extLst>
              <a:ext uri="{FF2B5EF4-FFF2-40B4-BE49-F238E27FC236}">
                <a16:creationId xmlns:a16="http://schemas.microsoft.com/office/drawing/2014/main" id="{A9EF6799-CFC9-80E5-9FC8-218EAB549479}"/>
              </a:ext>
            </a:extLst>
          </p:cNvPr>
          <p:cNvSpPr>
            <a:spLocks noGrp="1" noChangeArrowheads="1"/>
          </p:cNvSpPr>
          <p:nvPr>
            <p:ph type="ftr" sz="quarter" idx="11"/>
          </p:nvPr>
        </p:nvSpPr>
        <p:spPr>
          <a:ln/>
        </p:spPr>
        <p:txBody>
          <a:bodyPr/>
          <a:lstStyle>
            <a:lvl1pPr>
              <a:defRPr/>
            </a:lvl1pPr>
          </a:lstStyle>
          <a:p>
            <a:pPr>
              <a:defRPr/>
            </a:pPr>
            <a:r>
              <a:rPr lang="sv-SE" altLang="fr-FR" dirty="0"/>
              <a:t>2026.03.ENS_STRATEGIE_COMPTA_ANAFI</a:t>
            </a:r>
            <a:endParaRPr lang="fr-FR" altLang="fr-FR" dirty="0"/>
          </a:p>
        </p:txBody>
      </p:sp>
      <p:sp>
        <p:nvSpPr>
          <p:cNvPr id="6" name="Rectangle 7">
            <a:extLst>
              <a:ext uri="{FF2B5EF4-FFF2-40B4-BE49-F238E27FC236}">
                <a16:creationId xmlns:a16="http://schemas.microsoft.com/office/drawing/2014/main" id="{E32B67D3-F487-98F9-EA81-FF00D09B1304}"/>
              </a:ext>
            </a:extLst>
          </p:cNvPr>
          <p:cNvSpPr>
            <a:spLocks noGrp="1" noChangeArrowheads="1"/>
          </p:cNvSpPr>
          <p:nvPr>
            <p:ph type="sldNum" sz="quarter" idx="12"/>
          </p:nvPr>
        </p:nvSpPr>
        <p:spPr>
          <a:ln/>
        </p:spPr>
        <p:txBody>
          <a:bodyPr/>
          <a:lstStyle>
            <a:lvl1pPr>
              <a:defRPr/>
            </a:lvl1pPr>
          </a:lstStyle>
          <a:p>
            <a:pPr>
              <a:defRPr/>
            </a:pPr>
            <a:fld id="{496AAB14-27C3-4D1E-83F6-4EA95AD47F96}" type="slidenum">
              <a:rPr lang="fr-FR" altLang="fr-FR"/>
              <a:pPr>
                <a:defRPr/>
              </a:pPr>
              <a:t>‹N°›</a:t>
            </a:fld>
            <a:endParaRPr lang="fr-FR" altLang="fr-FR"/>
          </a:p>
        </p:txBody>
      </p:sp>
    </p:spTree>
    <p:extLst>
      <p:ext uri="{BB962C8B-B14F-4D97-AF65-F5344CB8AC3E}">
        <p14:creationId xmlns:p14="http://schemas.microsoft.com/office/powerpoint/2010/main" val="94630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19789-717B-23F5-0437-90D8239C35B9}"/>
              </a:ext>
            </a:extLst>
          </p:cNvPr>
          <p:cNvSpPr>
            <a:spLocks noGrp="1"/>
          </p:cNvSpPr>
          <p:nvPr>
            <p:ph type="title"/>
          </p:nvPr>
        </p:nvSpPr>
        <p:spPr>
          <a:xfrm>
            <a:off x="838200" y="741872"/>
            <a:ext cx="10515600" cy="948816"/>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663F37A3-C412-4E2C-3AF7-CBA239FE8CB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F451F0-326E-9F2E-51CC-ED4E1A34A8E8}"/>
              </a:ext>
            </a:extLst>
          </p:cNvPr>
          <p:cNvSpPr>
            <a:spLocks noGrp="1"/>
          </p:cNvSpPr>
          <p:nvPr>
            <p:ph type="dt" sz="half" idx="10"/>
          </p:nvPr>
        </p:nvSpPr>
        <p:spPr/>
        <p:txBody>
          <a:bodyPr/>
          <a:lstStyle/>
          <a:p>
            <a:fld id="{73F73826-55CF-45CD-B3A4-D560E53D1BD1}" type="datetime1">
              <a:rPr lang="fr-FR" smtClean="0"/>
              <a:t>26/03/2026</a:t>
            </a:fld>
            <a:endParaRPr lang="fr-FR"/>
          </a:p>
        </p:txBody>
      </p:sp>
      <p:sp>
        <p:nvSpPr>
          <p:cNvPr id="5" name="Espace réservé du pied de page 4">
            <a:extLst>
              <a:ext uri="{FF2B5EF4-FFF2-40B4-BE49-F238E27FC236}">
                <a16:creationId xmlns:a16="http://schemas.microsoft.com/office/drawing/2014/main" id="{87BC2546-0667-383A-9CCE-9FBDABB5402F}"/>
              </a:ext>
            </a:extLst>
          </p:cNvPr>
          <p:cNvSpPr>
            <a:spLocks noGrp="1"/>
          </p:cNvSpPr>
          <p:nvPr>
            <p:ph type="ftr" sz="quarter" idx="11"/>
          </p:nvPr>
        </p:nvSpPr>
        <p:spPr/>
        <p:txBody>
          <a:bodyPr/>
          <a:lstStyle/>
          <a:p>
            <a:r>
              <a:rPr lang="sv-SE" dirty="0"/>
              <a:t>2026.03.ENS_STRATEGIE_COMPTA_ANAFI</a:t>
            </a:r>
            <a:endParaRPr lang="fr-FR" dirty="0"/>
          </a:p>
        </p:txBody>
      </p:sp>
      <p:sp>
        <p:nvSpPr>
          <p:cNvPr id="6" name="Espace réservé du numéro de diapositive 5">
            <a:extLst>
              <a:ext uri="{FF2B5EF4-FFF2-40B4-BE49-F238E27FC236}">
                <a16:creationId xmlns:a16="http://schemas.microsoft.com/office/drawing/2014/main" id="{B4403C26-684E-9202-B9C1-06109ECC7B58}"/>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322933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CAEB9E3-3CDD-60A9-5373-3362E2DD8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35092C1-51CD-1328-F68C-41B29B44E32E}"/>
              </a:ext>
            </a:extLst>
          </p:cNvPr>
          <p:cNvSpPr>
            <a:spLocks noGrp="1"/>
          </p:cNvSpPr>
          <p:nvPr>
            <p:ph type="dt" sz="half" idx="10"/>
          </p:nvPr>
        </p:nvSpPr>
        <p:spPr/>
        <p:txBody>
          <a:bodyPr/>
          <a:lstStyle/>
          <a:p>
            <a:fld id="{3D4C35D9-64CE-41C1-8C77-7D69DA4F2F11}" type="datetime1">
              <a:rPr lang="fr-FR" smtClean="0"/>
              <a:t>26/03/2026</a:t>
            </a:fld>
            <a:endParaRPr lang="fr-FR" dirty="0"/>
          </a:p>
        </p:txBody>
      </p:sp>
      <p:sp>
        <p:nvSpPr>
          <p:cNvPr id="5" name="Espace réservé du pied de page 4">
            <a:extLst>
              <a:ext uri="{FF2B5EF4-FFF2-40B4-BE49-F238E27FC236}">
                <a16:creationId xmlns:a16="http://schemas.microsoft.com/office/drawing/2014/main" id="{5E9562BC-AD28-4307-2F28-4F59146E55C0}"/>
              </a:ext>
            </a:extLst>
          </p:cNvPr>
          <p:cNvSpPr>
            <a:spLocks noGrp="1"/>
          </p:cNvSpPr>
          <p:nvPr>
            <p:ph type="ftr" sz="quarter" idx="11"/>
          </p:nvPr>
        </p:nvSpPr>
        <p:spPr/>
        <p:txBody>
          <a:bodyPr/>
          <a:lstStyle/>
          <a:p>
            <a:r>
              <a:rPr lang="sv-SE" dirty="0"/>
              <a:t>2026.03.ENS_STRATEGIE_COMPTA_ANAFI</a:t>
            </a:r>
            <a:endParaRPr lang="fr-FR" dirty="0"/>
          </a:p>
        </p:txBody>
      </p:sp>
      <p:sp>
        <p:nvSpPr>
          <p:cNvPr id="6" name="Espace réservé du numéro de diapositive 5">
            <a:extLst>
              <a:ext uri="{FF2B5EF4-FFF2-40B4-BE49-F238E27FC236}">
                <a16:creationId xmlns:a16="http://schemas.microsoft.com/office/drawing/2014/main" id="{790DAAC8-EA83-2231-2850-7E46EC94199E}"/>
              </a:ext>
            </a:extLst>
          </p:cNvPr>
          <p:cNvSpPr>
            <a:spLocks noGrp="1"/>
          </p:cNvSpPr>
          <p:nvPr>
            <p:ph type="sldNum" sz="quarter" idx="12"/>
          </p:nvPr>
        </p:nvSpPr>
        <p:spPr/>
        <p:txBody>
          <a:bodyPr/>
          <a:lstStyle/>
          <a:p>
            <a:fld id="{A8553847-E21C-40C7-8319-57037B2FA188}" type="slidenum">
              <a:rPr lang="fr-FR" smtClean="0"/>
              <a:t>‹N°›</a:t>
            </a:fld>
            <a:endParaRPr lang="fr-FR"/>
          </a:p>
        </p:txBody>
      </p:sp>
      <p:sp>
        <p:nvSpPr>
          <p:cNvPr id="7" name="Titre 6">
            <a:extLst>
              <a:ext uri="{FF2B5EF4-FFF2-40B4-BE49-F238E27FC236}">
                <a16:creationId xmlns:a16="http://schemas.microsoft.com/office/drawing/2014/main" id="{29A6BB7D-34F6-2468-311E-FE2CDE7063F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73238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4B710-74C6-83C1-6C5D-533672196317}"/>
              </a:ext>
            </a:extLst>
          </p:cNvPr>
          <p:cNvSpPr>
            <a:spLocks noGrp="1"/>
          </p:cNvSpPr>
          <p:nvPr>
            <p:ph type="title"/>
          </p:nvPr>
        </p:nvSpPr>
        <p:spPr>
          <a:xfrm>
            <a:off x="838200" y="785004"/>
            <a:ext cx="10515600" cy="905684"/>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F206C0FB-2FB4-1CF8-8C2A-6FC3C9E0A99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0F79A5B-BE1D-B5D9-C0DB-A8C7F64F30D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CE1A6DA-75BD-C240-20F1-051B9445B3F2}"/>
              </a:ext>
            </a:extLst>
          </p:cNvPr>
          <p:cNvSpPr>
            <a:spLocks noGrp="1"/>
          </p:cNvSpPr>
          <p:nvPr>
            <p:ph type="dt" sz="half" idx="10"/>
          </p:nvPr>
        </p:nvSpPr>
        <p:spPr/>
        <p:txBody>
          <a:bodyPr/>
          <a:lstStyle/>
          <a:p>
            <a:fld id="{3C612E05-E7F3-45AB-A5DD-F995342D9BCE}" type="datetime1">
              <a:rPr lang="fr-FR" smtClean="0"/>
              <a:t>26/03/2026</a:t>
            </a:fld>
            <a:endParaRPr lang="fr-FR"/>
          </a:p>
        </p:txBody>
      </p:sp>
      <p:sp>
        <p:nvSpPr>
          <p:cNvPr id="6" name="Espace réservé du pied de page 5">
            <a:extLst>
              <a:ext uri="{FF2B5EF4-FFF2-40B4-BE49-F238E27FC236}">
                <a16:creationId xmlns:a16="http://schemas.microsoft.com/office/drawing/2014/main" id="{FA49DD12-8DB5-D43A-E8F6-4ACD6E451491}"/>
              </a:ext>
            </a:extLst>
          </p:cNvPr>
          <p:cNvSpPr>
            <a:spLocks noGrp="1"/>
          </p:cNvSpPr>
          <p:nvPr>
            <p:ph type="ftr" sz="quarter" idx="11"/>
          </p:nvPr>
        </p:nvSpPr>
        <p:spPr/>
        <p:txBody>
          <a:bodyPr/>
          <a:lstStyle/>
          <a:p>
            <a:r>
              <a:rPr lang="sv-SE" dirty="0"/>
              <a:t>2026.03.ENS_STRATEGIE_COMPTA_ANAFI</a:t>
            </a:r>
            <a:endParaRPr lang="fr-FR" dirty="0"/>
          </a:p>
        </p:txBody>
      </p:sp>
      <p:sp>
        <p:nvSpPr>
          <p:cNvPr id="7" name="Espace réservé du numéro de diapositive 6">
            <a:extLst>
              <a:ext uri="{FF2B5EF4-FFF2-40B4-BE49-F238E27FC236}">
                <a16:creationId xmlns:a16="http://schemas.microsoft.com/office/drawing/2014/main" id="{E674D8C0-11DD-9046-59E7-F2E146A7ACC6}"/>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208734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2859FF-2D54-43CD-BCA3-05A87F74B9FB}"/>
              </a:ext>
            </a:extLst>
          </p:cNvPr>
          <p:cNvSpPr>
            <a:spLocks noGrp="1"/>
          </p:cNvSpPr>
          <p:nvPr>
            <p:ph type="title"/>
          </p:nvPr>
        </p:nvSpPr>
        <p:spPr>
          <a:xfrm>
            <a:off x="839788" y="733245"/>
            <a:ext cx="10515600" cy="95744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94B633-5AAD-C0E1-BBBE-98AE7085A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785DFFE-C492-31EE-79D5-B08601C6C5C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8FC7C01-6338-A938-F774-2E2AB8C45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6D845DC-1ED9-0F1B-E121-B8AD47665ED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081811A-EE0E-A51B-30CA-97F5A26E8398}"/>
              </a:ext>
            </a:extLst>
          </p:cNvPr>
          <p:cNvSpPr>
            <a:spLocks noGrp="1"/>
          </p:cNvSpPr>
          <p:nvPr>
            <p:ph type="dt" sz="half" idx="10"/>
          </p:nvPr>
        </p:nvSpPr>
        <p:spPr/>
        <p:txBody>
          <a:bodyPr/>
          <a:lstStyle/>
          <a:p>
            <a:fld id="{44EF7A13-5268-4378-8ECA-B5612B3BB208}" type="datetime1">
              <a:rPr lang="fr-FR" smtClean="0"/>
              <a:t>26/03/2026</a:t>
            </a:fld>
            <a:endParaRPr lang="fr-FR"/>
          </a:p>
        </p:txBody>
      </p:sp>
      <p:sp>
        <p:nvSpPr>
          <p:cNvPr id="8" name="Espace réservé du pied de page 7">
            <a:extLst>
              <a:ext uri="{FF2B5EF4-FFF2-40B4-BE49-F238E27FC236}">
                <a16:creationId xmlns:a16="http://schemas.microsoft.com/office/drawing/2014/main" id="{BC2B5092-EE52-FBE4-71FA-6F2786E3278C}"/>
              </a:ext>
            </a:extLst>
          </p:cNvPr>
          <p:cNvSpPr>
            <a:spLocks noGrp="1"/>
          </p:cNvSpPr>
          <p:nvPr>
            <p:ph type="ftr" sz="quarter" idx="11"/>
          </p:nvPr>
        </p:nvSpPr>
        <p:spPr/>
        <p:txBody>
          <a:bodyPr/>
          <a:lstStyle/>
          <a:p>
            <a:r>
              <a:rPr lang="sv-SE" dirty="0"/>
              <a:t>2026.03.ENS_STRATEGIE_COMPTA_ANAFI</a:t>
            </a:r>
            <a:endParaRPr lang="fr-FR" dirty="0"/>
          </a:p>
        </p:txBody>
      </p:sp>
      <p:sp>
        <p:nvSpPr>
          <p:cNvPr id="9" name="Espace réservé du numéro de diapositive 8">
            <a:extLst>
              <a:ext uri="{FF2B5EF4-FFF2-40B4-BE49-F238E27FC236}">
                <a16:creationId xmlns:a16="http://schemas.microsoft.com/office/drawing/2014/main" id="{8CA4184D-641A-CD4E-510F-152E9B5D7528}"/>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384454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9A3274-457F-E106-982E-C9A610B2CA44}"/>
              </a:ext>
            </a:extLst>
          </p:cNvPr>
          <p:cNvSpPr>
            <a:spLocks noGrp="1"/>
          </p:cNvSpPr>
          <p:nvPr>
            <p:ph type="title"/>
          </p:nvPr>
        </p:nvSpPr>
        <p:spPr>
          <a:xfrm>
            <a:off x="838200" y="767751"/>
            <a:ext cx="10515600" cy="922937"/>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8F6FC6A6-F31A-CEC6-B350-B319E7282C8A}"/>
              </a:ext>
            </a:extLst>
          </p:cNvPr>
          <p:cNvSpPr>
            <a:spLocks noGrp="1"/>
          </p:cNvSpPr>
          <p:nvPr>
            <p:ph type="dt" sz="half" idx="10"/>
          </p:nvPr>
        </p:nvSpPr>
        <p:spPr/>
        <p:txBody>
          <a:bodyPr/>
          <a:lstStyle/>
          <a:p>
            <a:fld id="{72D5CAA3-EE85-49DD-9B8B-072DF68C909F}" type="datetime1">
              <a:rPr lang="fr-FR" smtClean="0"/>
              <a:t>26/03/2026</a:t>
            </a:fld>
            <a:endParaRPr lang="fr-FR"/>
          </a:p>
        </p:txBody>
      </p:sp>
      <p:sp>
        <p:nvSpPr>
          <p:cNvPr id="4" name="Espace réservé du pied de page 3">
            <a:extLst>
              <a:ext uri="{FF2B5EF4-FFF2-40B4-BE49-F238E27FC236}">
                <a16:creationId xmlns:a16="http://schemas.microsoft.com/office/drawing/2014/main" id="{32B1BA9A-D3BF-A404-1BD0-E7ED63C34524}"/>
              </a:ext>
            </a:extLst>
          </p:cNvPr>
          <p:cNvSpPr>
            <a:spLocks noGrp="1"/>
          </p:cNvSpPr>
          <p:nvPr>
            <p:ph type="ftr" sz="quarter" idx="11"/>
          </p:nvPr>
        </p:nvSpPr>
        <p:spPr/>
        <p:txBody>
          <a:bodyPr/>
          <a:lstStyle/>
          <a:p>
            <a:r>
              <a:rPr lang="sv-SE" dirty="0"/>
              <a:t>2026.03.ENS_STRATEGIE_COMPTA_ANAFI</a:t>
            </a:r>
            <a:endParaRPr lang="fr-FR" dirty="0"/>
          </a:p>
        </p:txBody>
      </p:sp>
      <p:sp>
        <p:nvSpPr>
          <p:cNvPr id="5" name="Espace réservé du numéro de diapositive 4">
            <a:extLst>
              <a:ext uri="{FF2B5EF4-FFF2-40B4-BE49-F238E27FC236}">
                <a16:creationId xmlns:a16="http://schemas.microsoft.com/office/drawing/2014/main" id="{DA3F8673-74C9-04D6-B038-B7AB0910AD19}"/>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191256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D98E1D-82AC-1554-2C42-9AEA3C9CE009}"/>
              </a:ext>
            </a:extLst>
          </p:cNvPr>
          <p:cNvSpPr>
            <a:spLocks noGrp="1"/>
          </p:cNvSpPr>
          <p:nvPr>
            <p:ph type="dt" sz="half" idx="10"/>
          </p:nvPr>
        </p:nvSpPr>
        <p:spPr/>
        <p:txBody>
          <a:bodyPr/>
          <a:lstStyle/>
          <a:p>
            <a:fld id="{64B2B223-A2D6-4B93-AD7E-E4CF1ACEFF96}" type="datetime1">
              <a:rPr lang="fr-FR" smtClean="0"/>
              <a:t>26/03/2026</a:t>
            </a:fld>
            <a:endParaRPr lang="fr-FR"/>
          </a:p>
        </p:txBody>
      </p:sp>
      <p:sp>
        <p:nvSpPr>
          <p:cNvPr id="3" name="Espace réservé du pied de page 2">
            <a:extLst>
              <a:ext uri="{FF2B5EF4-FFF2-40B4-BE49-F238E27FC236}">
                <a16:creationId xmlns:a16="http://schemas.microsoft.com/office/drawing/2014/main" id="{EF7B4C9F-085E-A4FA-F46E-3B141BCEF22E}"/>
              </a:ext>
            </a:extLst>
          </p:cNvPr>
          <p:cNvSpPr>
            <a:spLocks noGrp="1"/>
          </p:cNvSpPr>
          <p:nvPr>
            <p:ph type="ftr" sz="quarter" idx="11"/>
          </p:nvPr>
        </p:nvSpPr>
        <p:spPr/>
        <p:txBody>
          <a:bodyPr/>
          <a:lstStyle/>
          <a:p>
            <a:r>
              <a:rPr lang="sv-SE" dirty="0"/>
              <a:t>2026.03.ENS_STRATEGIE_COMPTA_ANAFI</a:t>
            </a:r>
            <a:endParaRPr lang="fr-FR" dirty="0"/>
          </a:p>
        </p:txBody>
      </p:sp>
      <p:sp>
        <p:nvSpPr>
          <p:cNvPr id="4" name="Espace réservé du numéro de diapositive 3">
            <a:extLst>
              <a:ext uri="{FF2B5EF4-FFF2-40B4-BE49-F238E27FC236}">
                <a16:creationId xmlns:a16="http://schemas.microsoft.com/office/drawing/2014/main" id="{0ECA2640-D86B-3552-9A6B-0EC5424C8AC2}"/>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74102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E0736-1270-DAE8-BA47-94628CEB68B6}"/>
              </a:ext>
            </a:extLst>
          </p:cNvPr>
          <p:cNvSpPr>
            <a:spLocks noGrp="1"/>
          </p:cNvSpPr>
          <p:nvPr>
            <p:ph type="title"/>
          </p:nvPr>
        </p:nvSpPr>
        <p:spPr>
          <a:xfrm>
            <a:off x="839788" y="987424"/>
            <a:ext cx="3932237" cy="1069975"/>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5C97869-63BE-A4A2-FD99-E28FFBFB5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D59615A-D2C6-8A02-6D54-ADBDFC82A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3272BE-F4E0-4771-F23C-DD64DF78AE01}"/>
              </a:ext>
            </a:extLst>
          </p:cNvPr>
          <p:cNvSpPr>
            <a:spLocks noGrp="1"/>
          </p:cNvSpPr>
          <p:nvPr>
            <p:ph type="dt" sz="half" idx="10"/>
          </p:nvPr>
        </p:nvSpPr>
        <p:spPr/>
        <p:txBody>
          <a:bodyPr/>
          <a:lstStyle/>
          <a:p>
            <a:fld id="{B927F8F3-ABEB-429F-AAD3-FC1F3F8C56E8}" type="datetime1">
              <a:rPr lang="fr-FR" smtClean="0"/>
              <a:t>26/03/2026</a:t>
            </a:fld>
            <a:endParaRPr lang="fr-FR"/>
          </a:p>
        </p:txBody>
      </p:sp>
      <p:sp>
        <p:nvSpPr>
          <p:cNvPr id="6" name="Espace réservé du pied de page 5">
            <a:extLst>
              <a:ext uri="{FF2B5EF4-FFF2-40B4-BE49-F238E27FC236}">
                <a16:creationId xmlns:a16="http://schemas.microsoft.com/office/drawing/2014/main" id="{12145E2B-D61B-0E6E-842E-ADA6C3914C99}"/>
              </a:ext>
            </a:extLst>
          </p:cNvPr>
          <p:cNvSpPr>
            <a:spLocks noGrp="1"/>
          </p:cNvSpPr>
          <p:nvPr>
            <p:ph type="ftr" sz="quarter" idx="11"/>
          </p:nvPr>
        </p:nvSpPr>
        <p:spPr/>
        <p:txBody>
          <a:bodyPr/>
          <a:lstStyle/>
          <a:p>
            <a:r>
              <a:rPr lang="sv-SE"/>
              <a:t>2024.06.ENS_STRATEGIE_COMPTA_ANAFI</a:t>
            </a:r>
            <a:endParaRPr lang="fr-FR"/>
          </a:p>
        </p:txBody>
      </p:sp>
      <p:sp>
        <p:nvSpPr>
          <p:cNvPr id="7" name="Espace réservé du numéro de diapositive 6">
            <a:extLst>
              <a:ext uri="{FF2B5EF4-FFF2-40B4-BE49-F238E27FC236}">
                <a16:creationId xmlns:a16="http://schemas.microsoft.com/office/drawing/2014/main" id="{FC8D3BB1-EDFF-043C-2C39-EB242C5E08E5}"/>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246907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4FE79-67C8-AE68-DC6C-52B198C32E59}"/>
              </a:ext>
            </a:extLst>
          </p:cNvPr>
          <p:cNvSpPr>
            <a:spLocks noGrp="1"/>
          </p:cNvSpPr>
          <p:nvPr>
            <p:ph type="title"/>
          </p:nvPr>
        </p:nvSpPr>
        <p:spPr>
          <a:xfrm>
            <a:off x="838200" y="802257"/>
            <a:ext cx="10515600" cy="888431"/>
          </a:xfr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62CAC6-4ED2-A1F4-A95E-3292B65BEEA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AFA636-CBE0-D5B4-4BD3-A4F395DDF391}"/>
              </a:ext>
            </a:extLst>
          </p:cNvPr>
          <p:cNvSpPr>
            <a:spLocks noGrp="1"/>
          </p:cNvSpPr>
          <p:nvPr>
            <p:ph type="dt" sz="half" idx="10"/>
          </p:nvPr>
        </p:nvSpPr>
        <p:spPr/>
        <p:txBody>
          <a:bodyPr/>
          <a:lstStyle/>
          <a:p>
            <a:fld id="{EC724A9E-4426-4C23-9B95-4C940767FB29}" type="datetime1">
              <a:rPr lang="fr-FR" smtClean="0"/>
              <a:t>26/03/2026</a:t>
            </a:fld>
            <a:endParaRPr lang="fr-FR"/>
          </a:p>
        </p:txBody>
      </p:sp>
      <p:sp>
        <p:nvSpPr>
          <p:cNvPr id="5" name="Espace réservé du pied de page 4">
            <a:extLst>
              <a:ext uri="{FF2B5EF4-FFF2-40B4-BE49-F238E27FC236}">
                <a16:creationId xmlns:a16="http://schemas.microsoft.com/office/drawing/2014/main" id="{548132EF-4960-BC18-AA7B-139571FE0896}"/>
              </a:ext>
            </a:extLst>
          </p:cNvPr>
          <p:cNvSpPr>
            <a:spLocks noGrp="1"/>
          </p:cNvSpPr>
          <p:nvPr>
            <p:ph type="ftr" sz="quarter" idx="11"/>
          </p:nvPr>
        </p:nvSpPr>
        <p:spPr/>
        <p:txBody>
          <a:bodyPr/>
          <a:lstStyle/>
          <a:p>
            <a:r>
              <a:rPr lang="sv-SE"/>
              <a:t>2024.06.ENS_STRATEGIE_COMPTA_ANAFI</a:t>
            </a:r>
            <a:endParaRPr lang="fr-FR"/>
          </a:p>
        </p:txBody>
      </p:sp>
      <p:sp>
        <p:nvSpPr>
          <p:cNvPr id="6" name="Espace réservé du numéro de diapositive 5">
            <a:extLst>
              <a:ext uri="{FF2B5EF4-FFF2-40B4-BE49-F238E27FC236}">
                <a16:creationId xmlns:a16="http://schemas.microsoft.com/office/drawing/2014/main" id="{8358A7FE-432D-F75A-1383-4891A4B71A7A}"/>
              </a:ext>
            </a:extLst>
          </p:cNvPr>
          <p:cNvSpPr>
            <a:spLocks noGrp="1"/>
          </p:cNvSpPr>
          <p:nvPr>
            <p:ph type="sldNum" sz="quarter" idx="12"/>
          </p:nvPr>
        </p:nvSpPr>
        <p:spPr/>
        <p:txBody>
          <a:bodyPr/>
          <a:lstStyle/>
          <a:p>
            <a:fld id="{A8553847-E21C-40C7-8319-57037B2FA188}" type="slidenum">
              <a:rPr lang="fr-FR" smtClean="0"/>
              <a:t>‹N°›</a:t>
            </a:fld>
            <a:endParaRPr lang="fr-FR"/>
          </a:p>
        </p:txBody>
      </p:sp>
    </p:spTree>
    <p:extLst>
      <p:ext uri="{BB962C8B-B14F-4D97-AF65-F5344CB8AC3E}">
        <p14:creationId xmlns:p14="http://schemas.microsoft.com/office/powerpoint/2010/main" val="282965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DAB4AB6-F07C-93C3-C781-B02368FF7FF6}"/>
              </a:ext>
            </a:extLst>
          </p:cNvPr>
          <p:cNvSpPr>
            <a:spLocks noGrp="1"/>
          </p:cNvSpPr>
          <p:nvPr>
            <p:ph type="title"/>
          </p:nvPr>
        </p:nvSpPr>
        <p:spPr>
          <a:xfrm>
            <a:off x="838200" y="709621"/>
            <a:ext cx="10515600" cy="981067"/>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BFE35B8-2505-D261-C862-2E932CFE8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D2BA8AF-5F6B-0417-43EC-7ECBE80AC459}"/>
              </a:ext>
            </a:extLst>
          </p:cNvPr>
          <p:cNvSpPr>
            <a:spLocks noGrp="1"/>
          </p:cNvSpPr>
          <p:nvPr>
            <p:ph type="dt" sz="half" idx="2"/>
          </p:nvPr>
        </p:nvSpPr>
        <p:spPr>
          <a:xfrm>
            <a:off x="167640" y="6356350"/>
            <a:ext cx="1039368"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1A4F372-B36A-4373-9FCD-097252D89643}" type="datetime1">
              <a:rPr lang="fr-FR" smtClean="0"/>
              <a:pPr/>
              <a:t>26/03/2026</a:t>
            </a:fld>
            <a:endParaRPr lang="fr-FR" dirty="0"/>
          </a:p>
        </p:txBody>
      </p:sp>
      <p:sp>
        <p:nvSpPr>
          <p:cNvPr id="5" name="Espace réservé du pied de page 4">
            <a:extLst>
              <a:ext uri="{FF2B5EF4-FFF2-40B4-BE49-F238E27FC236}">
                <a16:creationId xmlns:a16="http://schemas.microsoft.com/office/drawing/2014/main" id="{2F608C1A-B2A1-72E4-6B70-4616FD035D05}"/>
              </a:ext>
            </a:extLst>
          </p:cNvPr>
          <p:cNvSpPr>
            <a:spLocks noGrp="1"/>
          </p:cNvSpPr>
          <p:nvPr>
            <p:ph type="ftr" sz="quarter" idx="3"/>
          </p:nvPr>
        </p:nvSpPr>
        <p:spPr>
          <a:xfrm>
            <a:off x="155143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a:t>2024.06.ENS_STRATEGIE_COMPTA_ANAFI</a:t>
            </a:r>
            <a:endParaRPr lang="fr-FR" dirty="0"/>
          </a:p>
        </p:txBody>
      </p:sp>
      <p:pic>
        <p:nvPicPr>
          <p:cNvPr id="7" name="Image 6" descr="Une image contenant texte, Police, capture d’écran, Graphique&#10;&#10;Description générée automatiquement">
            <a:extLst>
              <a:ext uri="{FF2B5EF4-FFF2-40B4-BE49-F238E27FC236}">
                <a16:creationId xmlns:a16="http://schemas.microsoft.com/office/drawing/2014/main" id="{BA2B6D7E-259C-97AB-B5FC-6FB672ADA3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385" y="20629"/>
            <a:ext cx="3013494" cy="688992"/>
          </a:xfrm>
          <a:prstGeom prst="rect">
            <a:avLst/>
          </a:prstGeom>
        </p:spPr>
      </p:pic>
      <p:sp>
        <p:nvSpPr>
          <p:cNvPr id="6" name="Espace réservé du numéro de diapositive 5">
            <a:extLst>
              <a:ext uri="{FF2B5EF4-FFF2-40B4-BE49-F238E27FC236}">
                <a16:creationId xmlns:a16="http://schemas.microsoft.com/office/drawing/2014/main" id="{9C621998-146A-FFCB-833C-843F1740E6A1}"/>
              </a:ext>
            </a:extLst>
          </p:cNvPr>
          <p:cNvSpPr>
            <a:spLocks noGrp="1"/>
          </p:cNvSpPr>
          <p:nvPr>
            <p:ph type="sldNum" sz="quarter" idx="4"/>
          </p:nvPr>
        </p:nvSpPr>
        <p:spPr>
          <a:xfrm>
            <a:off x="8610600" y="6356350"/>
            <a:ext cx="2743200" cy="365125"/>
          </a:xfrm>
          <a:prstGeom prst="rect">
            <a:avLst/>
          </a:prstGeom>
          <a:noFill/>
        </p:spPr>
        <p:txBody>
          <a:bodyPr vert="horz" lIns="91440" tIns="45720" rIns="91440" bIns="45720" rtlCol="0" anchor="ctr"/>
          <a:lstStyle>
            <a:lvl1pPr algn="r">
              <a:defRPr sz="1200">
                <a:solidFill>
                  <a:schemeClr val="tx1"/>
                </a:solidFill>
              </a:defRPr>
            </a:lvl1pPr>
          </a:lstStyle>
          <a:p>
            <a:fld id="{A8553847-E21C-40C7-8319-57037B2FA188}" type="slidenum">
              <a:rPr lang="fr-FR" smtClean="0"/>
              <a:pPr/>
              <a:t>‹N°›</a:t>
            </a:fld>
            <a:endParaRPr lang="fr-FR"/>
          </a:p>
        </p:txBody>
      </p:sp>
    </p:spTree>
    <p:extLst>
      <p:ext uri="{BB962C8B-B14F-4D97-AF65-F5344CB8AC3E}">
        <p14:creationId xmlns:p14="http://schemas.microsoft.com/office/powerpoint/2010/main" val="8188205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7" r:id="rId8"/>
    <p:sldLayoutId id="2147483688" r:id="rId9"/>
    <p:sldLayoutId id="2147483689" r:id="rId10"/>
    <p:sldLayoutId id="214748369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yrolles.com/Accueil/Auteur/alain-desreumaux-945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r.wikipedia.org/wiki/Michael_Por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berkshirehathawa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AF828-E327-58AA-0118-2416B6B85976}"/>
              </a:ext>
            </a:extLst>
          </p:cNvPr>
          <p:cNvSpPr>
            <a:spLocks noGrp="1"/>
          </p:cNvSpPr>
          <p:nvPr>
            <p:ph type="ctrTitle"/>
          </p:nvPr>
        </p:nvSpPr>
        <p:spPr/>
        <p:txBody>
          <a:bodyPr/>
          <a:lstStyle/>
          <a:p>
            <a:r>
              <a:rPr lang="fr-FR" dirty="0"/>
              <a:t>Entreprise 101</a:t>
            </a:r>
          </a:p>
        </p:txBody>
      </p:sp>
      <p:sp>
        <p:nvSpPr>
          <p:cNvPr id="3" name="Sous-titre 2">
            <a:extLst>
              <a:ext uri="{FF2B5EF4-FFF2-40B4-BE49-F238E27FC236}">
                <a16:creationId xmlns:a16="http://schemas.microsoft.com/office/drawing/2014/main" id="{7E98FC28-DFB9-8376-9380-20FF0F29BCB3}"/>
              </a:ext>
            </a:extLst>
          </p:cNvPr>
          <p:cNvSpPr>
            <a:spLocks noGrp="1"/>
          </p:cNvSpPr>
          <p:nvPr>
            <p:ph type="subTitle" idx="1"/>
          </p:nvPr>
        </p:nvSpPr>
        <p:spPr/>
        <p:txBody>
          <a:bodyPr>
            <a:normAutofit/>
          </a:bodyPr>
          <a:lstStyle/>
          <a:p>
            <a:r>
              <a:rPr lang="fr-FR" dirty="0"/>
              <a:t>Parcours Doctoral R&amp;D en Entreprise</a:t>
            </a:r>
          </a:p>
        </p:txBody>
      </p:sp>
      <p:sp>
        <p:nvSpPr>
          <p:cNvPr id="5" name="Espace réservé du pied de page 4">
            <a:extLst>
              <a:ext uri="{FF2B5EF4-FFF2-40B4-BE49-F238E27FC236}">
                <a16:creationId xmlns:a16="http://schemas.microsoft.com/office/drawing/2014/main" id="{88F90044-7C23-B180-CD07-589A11F09CE8}"/>
              </a:ext>
            </a:extLst>
          </p:cNvPr>
          <p:cNvSpPr>
            <a:spLocks noGrp="1"/>
          </p:cNvSpPr>
          <p:nvPr>
            <p:ph type="ftr" sz="quarter" idx="11"/>
          </p:nvPr>
        </p:nvSpPr>
        <p:spPr/>
        <p:txBody>
          <a:bodyPr/>
          <a:lstStyle/>
          <a:p>
            <a:r>
              <a:rPr lang="sv-SE" dirty="0"/>
              <a:t>2026,03.ENS_STRATEGIE_COMPTA_ANAFI</a:t>
            </a:r>
            <a:endParaRPr lang="fr-FR" dirty="0"/>
          </a:p>
        </p:txBody>
      </p:sp>
      <p:sp>
        <p:nvSpPr>
          <p:cNvPr id="4" name="ZoneTexte 3">
            <a:extLst>
              <a:ext uri="{FF2B5EF4-FFF2-40B4-BE49-F238E27FC236}">
                <a16:creationId xmlns:a16="http://schemas.microsoft.com/office/drawing/2014/main" id="{17D07CDA-D975-306F-AB95-EC8625EA1152}"/>
              </a:ext>
            </a:extLst>
          </p:cNvPr>
          <p:cNvSpPr txBox="1"/>
          <p:nvPr/>
        </p:nvSpPr>
        <p:spPr>
          <a:xfrm>
            <a:off x="285190" y="5433020"/>
            <a:ext cx="3727939" cy="923330"/>
          </a:xfrm>
          <a:prstGeom prst="rect">
            <a:avLst/>
          </a:prstGeom>
          <a:noFill/>
        </p:spPr>
        <p:txBody>
          <a:bodyPr wrap="square" rtlCol="0">
            <a:spAutoFit/>
          </a:bodyPr>
          <a:lstStyle/>
          <a:p>
            <a:r>
              <a:rPr lang="fr-FR" b="1" dirty="0">
                <a:solidFill>
                  <a:schemeClr val="bg2">
                    <a:lumMod val="90000"/>
                  </a:schemeClr>
                </a:solidFill>
              </a:rPr>
              <a:t>Initialisation :</a:t>
            </a:r>
          </a:p>
          <a:p>
            <a:r>
              <a:rPr lang="fr-FR" dirty="0">
                <a:solidFill>
                  <a:schemeClr val="bg2">
                    <a:lumMod val="90000"/>
                  </a:schemeClr>
                </a:solidFill>
              </a:rPr>
              <a:t>Schématiquement : 0 </a:t>
            </a:r>
          </a:p>
          <a:p>
            <a:r>
              <a:rPr lang="fr-FR" dirty="0">
                <a:solidFill>
                  <a:schemeClr val="bg2">
                    <a:lumMod val="90000"/>
                  </a:schemeClr>
                </a:solidFill>
              </a:rPr>
              <a:t>Globalement : 0</a:t>
            </a:r>
          </a:p>
        </p:txBody>
      </p:sp>
    </p:spTree>
    <p:extLst>
      <p:ext uri="{BB962C8B-B14F-4D97-AF65-F5344CB8AC3E}">
        <p14:creationId xmlns:p14="http://schemas.microsoft.com/office/powerpoint/2010/main" val="298586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8A930-69D7-960C-0D65-695078320C7A}"/>
              </a:ext>
            </a:extLst>
          </p:cNvPr>
          <p:cNvSpPr>
            <a:spLocks noGrp="1"/>
          </p:cNvSpPr>
          <p:nvPr>
            <p:ph type="ctrTitle"/>
          </p:nvPr>
        </p:nvSpPr>
        <p:spPr/>
        <p:txBody>
          <a:bodyPr/>
          <a:lstStyle/>
          <a:p>
            <a:r>
              <a:rPr lang="fr-FR" dirty="0"/>
              <a:t>Analyse Stratégique</a:t>
            </a:r>
          </a:p>
        </p:txBody>
      </p:sp>
      <p:sp>
        <p:nvSpPr>
          <p:cNvPr id="3" name="Sous-titre 2">
            <a:extLst>
              <a:ext uri="{FF2B5EF4-FFF2-40B4-BE49-F238E27FC236}">
                <a16:creationId xmlns:a16="http://schemas.microsoft.com/office/drawing/2014/main" id="{D7737B7D-F4DB-B4FB-8A81-F851CF6C033F}"/>
              </a:ext>
            </a:extLst>
          </p:cNvPr>
          <p:cNvSpPr>
            <a:spLocks noGrp="1"/>
          </p:cNvSpPr>
          <p:nvPr>
            <p:ph type="subTitle" idx="1"/>
          </p:nvPr>
        </p:nvSpPr>
        <p:spPr/>
        <p:txBody>
          <a:bodyPr/>
          <a:lstStyle/>
          <a:p>
            <a:r>
              <a:rPr lang="fr-FR" dirty="0"/>
              <a:t>Model CANVAS … la check-List </a:t>
            </a:r>
          </a:p>
        </p:txBody>
      </p:sp>
      <p:sp>
        <p:nvSpPr>
          <p:cNvPr id="4" name="Espace réservé du pied de page 3">
            <a:extLst>
              <a:ext uri="{FF2B5EF4-FFF2-40B4-BE49-F238E27FC236}">
                <a16:creationId xmlns:a16="http://schemas.microsoft.com/office/drawing/2014/main" id="{579B39C2-74E9-579A-BD69-20EB1CBA4EC7}"/>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02779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4BD4E-A67C-CFA9-B441-DED8BABDEDA8}"/>
              </a:ext>
            </a:extLst>
          </p:cNvPr>
          <p:cNvSpPr>
            <a:spLocks noGrp="1"/>
          </p:cNvSpPr>
          <p:nvPr>
            <p:ph type="title"/>
          </p:nvPr>
        </p:nvSpPr>
        <p:spPr/>
        <p:txBody>
          <a:bodyPr/>
          <a:lstStyle/>
          <a:p>
            <a:r>
              <a:rPr lang="fr-FR" dirty="0"/>
              <a:t>Le jeu des 9 clés du succès</a:t>
            </a:r>
          </a:p>
        </p:txBody>
      </p:sp>
      <p:sp>
        <p:nvSpPr>
          <p:cNvPr id="3" name="Espace réservé du contenu 2">
            <a:extLst>
              <a:ext uri="{FF2B5EF4-FFF2-40B4-BE49-F238E27FC236}">
                <a16:creationId xmlns:a16="http://schemas.microsoft.com/office/drawing/2014/main" id="{3C461CF9-6C28-5F7B-F79D-E55240D8AAE9}"/>
              </a:ext>
            </a:extLst>
          </p:cNvPr>
          <p:cNvSpPr>
            <a:spLocks noGrp="1"/>
          </p:cNvSpPr>
          <p:nvPr>
            <p:ph idx="1"/>
          </p:nvPr>
        </p:nvSpPr>
        <p:spPr>
          <a:xfrm>
            <a:off x="838200" y="1579418"/>
            <a:ext cx="10515600" cy="4963886"/>
          </a:xfrm>
        </p:spPr>
        <p:txBody>
          <a:bodyPr>
            <a:normAutofit/>
          </a:bodyPr>
          <a:lstStyle/>
          <a:p>
            <a:pPr marL="514350" indent="-514350">
              <a:buFont typeface="+mj-lt"/>
              <a:buAutoNum type="arabicPeriod"/>
            </a:pPr>
            <a:r>
              <a:rPr lang="fr-FR" dirty="0"/>
              <a:t>Proposition de valeur</a:t>
            </a:r>
          </a:p>
          <a:p>
            <a:pPr marL="514350" indent="-514350">
              <a:buFont typeface="+mj-lt"/>
              <a:buAutoNum type="arabicPeriod"/>
            </a:pPr>
            <a:r>
              <a:rPr lang="fr-FR" dirty="0"/>
              <a:t>Relation client</a:t>
            </a:r>
          </a:p>
          <a:p>
            <a:pPr marL="514350" indent="-514350">
              <a:buFont typeface="+mj-lt"/>
              <a:buAutoNum type="arabicPeriod"/>
            </a:pPr>
            <a:r>
              <a:rPr lang="fr-FR" dirty="0"/>
              <a:t>Canaux de distribution</a:t>
            </a:r>
          </a:p>
          <a:p>
            <a:pPr marL="514350" indent="-514350">
              <a:buFont typeface="+mj-lt"/>
              <a:buAutoNum type="arabicPeriod"/>
            </a:pPr>
            <a:r>
              <a:rPr lang="fr-FR" dirty="0"/>
              <a:t>Segments de clients</a:t>
            </a:r>
          </a:p>
          <a:p>
            <a:pPr marL="514350" indent="-514350">
              <a:buFont typeface="+mj-lt"/>
              <a:buAutoNum type="arabicPeriod"/>
            </a:pPr>
            <a:r>
              <a:rPr lang="fr-FR" dirty="0"/>
              <a:t>Sources de revenus</a:t>
            </a:r>
          </a:p>
          <a:p>
            <a:pPr marL="514350" indent="-514350">
              <a:buFont typeface="+mj-lt"/>
              <a:buAutoNum type="arabicPeriod"/>
            </a:pPr>
            <a:r>
              <a:rPr lang="fr-FR" dirty="0"/>
              <a:t>Activités clés</a:t>
            </a:r>
          </a:p>
          <a:p>
            <a:pPr marL="514350" indent="-514350">
              <a:buFont typeface="+mj-lt"/>
              <a:buAutoNum type="arabicPeriod"/>
            </a:pPr>
            <a:r>
              <a:rPr lang="fr-FR" dirty="0"/>
              <a:t>Ressources clés</a:t>
            </a:r>
          </a:p>
          <a:p>
            <a:pPr marL="514350" indent="-514350">
              <a:buFont typeface="+mj-lt"/>
              <a:buAutoNum type="arabicPeriod"/>
            </a:pPr>
            <a:r>
              <a:rPr lang="fr-FR" dirty="0"/>
              <a:t>Partenaires clés</a:t>
            </a:r>
          </a:p>
          <a:p>
            <a:pPr marL="514350" indent="-514350">
              <a:buFont typeface="+mj-lt"/>
              <a:buAutoNum type="arabicPeriod"/>
            </a:pPr>
            <a:r>
              <a:rPr lang="fr-FR" dirty="0"/>
              <a:t>Structure de coûts</a:t>
            </a:r>
          </a:p>
          <a:p>
            <a:pPr marL="514350" indent="-514350">
              <a:buFont typeface="+mj-lt"/>
              <a:buAutoNum type="arabicPeriod"/>
            </a:pPr>
            <a:endParaRPr lang="fr-FR" dirty="0"/>
          </a:p>
        </p:txBody>
      </p:sp>
      <p:pic>
        <p:nvPicPr>
          <p:cNvPr id="5" name="Image 4">
            <a:extLst>
              <a:ext uri="{FF2B5EF4-FFF2-40B4-BE49-F238E27FC236}">
                <a16:creationId xmlns:a16="http://schemas.microsoft.com/office/drawing/2014/main" id="{52EEB5DB-B7AB-C7F5-72AE-EB64D4BCC652}"/>
              </a:ext>
            </a:extLst>
          </p:cNvPr>
          <p:cNvPicPr>
            <a:picLocks noChangeAspect="1"/>
          </p:cNvPicPr>
          <p:nvPr/>
        </p:nvPicPr>
        <p:blipFill>
          <a:blip r:embed="rId3"/>
          <a:stretch>
            <a:fillRect/>
          </a:stretch>
        </p:blipFill>
        <p:spPr>
          <a:xfrm>
            <a:off x="6096000" y="1815719"/>
            <a:ext cx="5090581" cy="3678702"/>
          </a:xfrm>
          <a:prstGeom prst="rect">
            <a:avLst/>
          </a:prstGeom>
        </p:spPr>
      </p:pic>
    </p:spTree>
    <p:extLst>
      <p:ext uri="{BB962C8B-B14F-4D97-AF65-F5344CB8AC3E}">
        <p14:creationId xmlns:p14="http://schemas.microsoft.com/office/powerpoint/2010/main" val="119250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610146B-932A-8A09-8366-849B2E9F7501}"/>
              </a:ext>
            </a:extLst>
          </p:cNvPr>
          <p:cNvPicPr>
            <a:picLocks noChangeAspect="1"/>
          </p:cNvPicPr>
          <p:nvPr/>
        </p:nvPicPr>
        <p:blipFill>
          <a:blip r:embed="rId3"/>
          <a:stretch>
            <a:fillRect/>
          </a:stretch>
        </p:blipFill>
        <p:spPr>
          <a:xfrm>
            <a:off x="1856613" y="109537"/>
            <a:ext cx="9429750" cy="6638925"/>
          </a:xfrm>
          <a:prstGeom prst="rect">
            <a:avLst/>
          </a:prstGeom>
        </p:spPr>
      </p:pic>
      <p:sp>
        <p:nvSpPr>
          <p:cNvPr id="2" name="Espace réservé du pied de page 1">
            <a:extLst>
              <a:ext uri="{FF2B5EF4-FFF2-40B4-BE49-F238E27FC236}">
                <a16:creationId xmlns:a16="http://schemas.microsoft.com/office/drawing/2014/main" id="{1FAF7805-C9CF-E775-2E5D-207B0F900CD6}"/>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73140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C078F3D-2623-FD38-75CE-C376C8759F7A}"/>
              </a:ext>
            </a:extLst>
          </p:cNvPr>
          <p:cNvPicPr>
            <a:picLocks noChangeAspect="1"/>
          </p:cNvPicPr>
          <p:nvPr/>
        </p:nvPicPr>
        <p:blipFill>
          <a:blip r:embed="rId3"/>
          <a:stretch>
            <a:fillRect/>
          </a:stretch>
        </p:blipFill>
        <p:spPr>
          <a:xfrm>
            <a:off x="328551" y="918379"/>
            <a:ext cx="6702917" cy="5684302"/>
          </a:xfrm>
          <a:prstGeom prst="rect">
            <a:avLst/>
          </a:prstGeom>
        </p:spPr>
      </p:pic>
      <p:sp>
        <p:nvSpPr>
          <p:cNvPr id="5" name="ZoneTexte 4">
            <a:extLst>
              <a:ext uri="{FF2B5EF4-FFF2-40B4-BE49-F238E27FC236}">
                <a16:creationId xmlns:a16="http://schemas.microsoft.com/office/drawing/2014/main" id="{CA8B1D1E-B43E-55C5-85E0-BA06ED847A1F}"/>
              </a:ext>
            </a:extLst>
          </p:cNvPr>
          <p:cNvSpPr txBox="1"/>
          <p:nvPr/>
        </p:nvSpPr>
        <p:spPr>
          <a:xfrm>
            <a:off x="7668254" y="1433945"/>
            <a:ext cx="4195195" cy="2308324"/>
          </a:xfrm>
          <a:prstGeom prst="rect">
            <a:avLst/>
          </a:prstGeom>
          <a:noFill/>
        </p:spPr>
        <p:txBody>
          <a:bodyPr wrap="square" rtlCol="0">
            <a:spAutoFit/>
          </a:bodyPr>
          <a:lstStyle/>
          <a:p>
            <a:r>
              <a:rPr lang="fr-FR" dirty="0"/>
              <a:t>1/ Votre USP (Unique </a:t>
            </a:r>
            <a:r>
              <a:rPr lang="fr-FR" dirty="0" err="1"/>
              <a:t>Selling</a:t>
            </a:r>
            <a:r>
              <a:rPr lang="fr-FR" dirty="0"/>
              <a:t> Proposition) = Quelque chose que l’on ne peut trouver QUE chez vous.</a:t>
            </a:r>
          </a:p>
          <a:p>
            <a:r>
              <a:rPr lang="fr-FR" dirty="0"/>
              <a:t>2/ Bati sur un avantage concurrentiel difficile à dupliquer (Barrière à l’entrée)</a:t>
            </a:r>
          </a:p>
          <a:p>
            <a:pPr marL="285750" indent="-285750">
              <a:buFont typeface="Arial" panose="020B0604020202020204" pitchFamily="34" charset="0"/>
              <a:buChar char="•"/>
            </a:pPr>
            <a:r>
              <a:rPr lang="fr-FR" dirty="0"/>
              <a:t>Efficience, procédé &amp; brevet, réglementation, capital, notoriété, qualité …..</a:t>
            </a:r>
          </a:p>
        </p:txBody>
      </p:sp>
      <p:sp>
        <p:nvSpPr>
          <p:cNvPr id="2" name="Espace réservé du pied de page 1">
            <a:extLst>
              <a:ext uri="{FF2B5EF4-FFF2-40B4-BE49-F238E27FC236}">
                <a16:creationId xmlns:a16="http://schemas.microsoft.com/office/drawing/2014/main" id="{25757247-4BA4-E79D-1A34-862BEB8C3DB9}"/>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8830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BEA72F6-7581-9613-A299-CC9BC1DF1FC7}"/>
              </a:ext>
            </a:extLst>
          </p:cNvPr>
          <p:cNvPicPr>
            <a:picLocks noChangeAspect="1"/>
          </p:cNvPicPr>
          <p:nvPr/>
        </p:nvPicPr>
        <p:blipFill>
          <a:blip r:embed="rId3"/>
          <a:stretch>
            <a:fillRect/>
          </a:stretch>
        </p:blipFill>
        <p:spPr>
          <a:xfrm>
            <a:off x="163879" y="821067"/>
            <a:ext cx="7392358" cy="4190320"/>
          </a:xfrm>
          <a:prstGeom prst="rect">
            <a:avLst/>
          </a:prstGeom>
        </p:spPr>
      </p:pic>
      <p:sp>
        <p:nvSpPr>
          <p:cNvPr id="4" name="ZoneTexte 3">
            <a:extLst>
              <a:ext uri="{FF2B5EF4-FFF2-40B4-BE49-F238E27FC236}">
                <a16:creationId xmlns:a16="http://schemas.microsoft.com/office/drawing/2014/main" id="{9C0698D9-F506-6F2E-48E0-3931592B3275}"/>
              </a:ext>
            </a:extLst>
          </p:cNvPr>
          <p:cNvSpPr txBox="1"/>
          <p:nvPr/>
        </p:nvSpPr>
        <p:spPr>
          <a:xfrm>
            <a:off x="6096000" y="2808119"/>
            <a:ext cx="5376672" cy="3139321"/>
          </a:xfrm>
          <a:prstGeom prst="rect">
            <a:avLst/>
          </a:prstGeom>
          <a:noFill/>
        </p:spPr>
        <p:txBody>
          <a:bodyPr wrap="square" rtlCol="0">
            <a:spAutoFit/>
          </a:bodyPr>
          <a:lstStyle/>
          <a:p>
            <a:pPr marL="285750" indent="-285750">
              <a:buFont typeface="Arial" panose="020B0604020202020204" pitchFamily="34" charset="0"/>
              <a:buChar char="•"/>
            </a:pPr>
            <a:r>
              <a:rPr lang="fr-FR" dirty="0"/>
              <a:t>Quels sont les groupes les plus homogènes (semblables) qui peuvent être créer à partir des utilisateurs de votre solution ?</a:t>
            </a:r>
          </a:p>
          <a:p>
            <a:pPr marL="285750" indent="-285750">
              <a:buFont typeface="Arial" panose="020B0604020202020204" pitchFamily="34" charset="0"/>
              <a:buChar char="•"/>
            </a:pPr>
            <a:r>
              <a:rPr lang="fr-FR" dirty="0"/>
              <a:t>Quel est leur nombre, leur pouvoir d’achat, l’importance pour eux du problème que votre solution résout (Valeur)</a:t>
            </a:r>
          </a:p>
          <a:p>
            <a:pPr marL="285750" indent="-285750">
              <a:buFont typeface="Arial" panose="020B0604020202020204" pitchFamily="34" charset="0"/>
              <a:buChar char="•"/>
            </a:pPr>
            <a:r>
              <a:rPr lang="fr-FR" dirty="0"/>
              <a:t>Objectif : Estimer</a:t>
            </a:r>
          </a:p>
          <a:p>
            <a:pPr marL="742950" lvl="1" indent="-285750">
              <a:buFont typeface="Arial" panose="020B0604020202020204" pitchFamily="34" charset="0"/>
              <a:buChar char="•"/>
            </a:pPr>
            <a:r>
              <a:rPr lang="fr-FR" dirty="0"/>
              <a:t>le potentiel de CA de chaque segment et quelle en sera la rentabilité ?</a:t>
            </a:r>
          </a:p>
          <a:p>
            <a:pPr marL="742950" lvl="1" indent="-285750">
              <a:buFont typeface="Arial" panose="020B0604020202020204" pitchFamily="34" charset="0"/>
              <a:buChar char="•"/>
            </a:pPr>
            <a:r>
              <a:rPr lang="fr-FR" dirty="0"/>
              <a:t>La facilité d’accès et la rapidité d’adoption.</a:t>
            </a:r>
          </a:p>
          <a:p>
            <a:pPr marL="742950" lvl="1" indent="-285750">
              <a:buFont typeface="Arial" panose="020B0604020202020204" pitchFamily="34" charset="0"/>
              <a:buChar char="•"/>
            </a:pPr>
            <a:r>
              <a:rPr lang="fr-FR" dirty="0"/>
              <a:t>Afin de choisir vos priorités. </a:t>
            </a:r>
          </a:p>
        </p:txBody>
      </p:sp>
      <p:sp>
        <p:nvSpPr>
          <p:cNvPr id="2" name="Espace réservé du pied de page 1">
            <a:extLst>
              <a:ext uri="{FF2B5EF4-FFF2-40B4-BE49-F238E27FC236}">
                <a16:creationId xmlns:a16="http://schemas.microsoft.com/office/drawing/2014/main" id="{16D243DD-3807-0F94-54E3-C9D29CAEDE3E}"/>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482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5CC53C4-2481-176E-6DB9-235A371133E3}"/>
              </a:ext>
            </a:extLst>
          </p:cNvPr>
          <p:cNvPicPr>
            <a:picLocks noChangeAspect="1"/>
          </p:cNvPicPr>
          <p:nvPr/>
        </p:nvPicPr>
        <p:blipFill>
          <a:blip r:embed="rId3"/>
          <a:stretch>
            <a:fillRect/>
          </a:stretch>
        </p:blipFill>
        <p:spPr>
          <a:xfrm>
            <a:off x="329184" y="878225"/>
            <a:ext cx="7091226" cy="5368196"/>
          </a:xfrm>
          <a:prstGeom prst="rect">
            <a:avLst/>
          </a:prstGeom>
        </p:spPr>
      </p:pic>
      <p:sp>
        <p:nvSpPr>
          <p:cNvPr id="4" name="ZoneTexte 3">
            <a:extLst>
              <a:ext uri="{FF2B5EF4-FFF2-40B4-BE49-F238E27FC236}">
                <a16:creationId xmlns:a16="http://schemas.microsoft.com/office/drawing/2014/main" id="{D44BE3EE-1F4D-88DD-D62D-450ECACC5CC0}"/>
              </a:ext>
            </a:extLst>
          </p:cNvPr>
          <p:cNvSpPr txBox="1"/>
          <p:nvPr/>
        </p:nvSpPr>
        <p:spPr>
          <a:xfrm>
            <a:off x="6986016" y="2633353"/>
            <a:ext cx="5205984" cy="1200329"/>
          </a:xfrm>
          <a:prstGeom prst="rect">
            <a:avLst/>
          </a:prstGeom>
          <a:noFill/>
        </p:spPr>
        <p:txBody>
          <a:bodyPr wrap="square" rtlCol="0">
            <a:spAutoFit/>
          </a:bodyPr>
          <a:lstStyle/>
          <a:p>
            <a:pPr marL="285750" indent="-285750">
              <a:buFont typeface="Arial" panose="020B0604020202020204" pitchFamily="34" charset="0"/>
              <a:buChar char="•"/>
            </a:pPr>
            <a:r>
              <a:rPr lang="fr-FR" dirty="0"/>
              <a:t>Chaque segment dispose d’attentes de STYLE de communication et d’interaction spécifiques avec vous </a:t>
            </a:r>
          </a:p>
          <a:p>
            <a:pPr marL="285750" indent="-285750">
              <a:buFont typeface="Arial" panose="020B0604020202020204" pitchFamily="34" charset="0"/>
              <a:buChar char="•"/>
            </a:pPr>
            <a:r>
              <a:rPr lang="fr-FR" dirty="0"/>
              <a:t>=&gt; il faut les connaitre, les maitriser et les utiliser.</a:t>
            </a:r>
          </a:p>
        </p:txBody>
      </p:sp>
      <p:sp>
        <p:nvSpPr>
          <p:cNvPr id="2" name="Espace réservé du pied de page 1">
            <a:extLst>
              <a:ext uri="{FF2B5EF4-FFF2-40B4-BE49-F238E27FC236}">
                <a16:creationId xmlns:a16="http://schemas.microsoft.com/office/drawing/2014/main" id="{0705B0F0-39CB-018F-EF55-9881A6CB2462}"/>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3813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74A277E-5D1B-E6D7-2606-8FBE4FAF20BE}"/>
              </a:ext>
            </a:extLst>
          </p:cNvPr>
          <p:cNvPicPr>
            <a:picLocks noChangeAspect="1"/>
          </p:cNvPicPr>
          <p:nvPr/>
        </p:nvPicPr>
        <p:blipFill>
          <a:blip r:embed="rId3"/>
          <a:stretch>
            <a:fillRect/>
          </a:stretch>
        </p:blipFill>
        <p:spPr>
          <a:xfrm>
            <a:off x="284454" y="956487"/>
            <a:ext cx="6537560" cy="5591700"/>
          </a:xfrm>
          <a:prstGeom prst="rect">
            <a:avLst/>
          </a:prstGeom>
        </p:spPr>
      </p:pic>
      <p:sp>
        <p:nvSpPr>
          <p:cNvPr id="4" name="ZoneTexte 3">
            <a:extLst>
              <a:ext uri="{FF2B5EF4-FFF2-40B4-BE49-F238E27FC236}">
                <a16:creationId xmlns:a16="http://schemas.microsoft.com/office/drawing/2014/main" id="{5E22A58B-C1A3-93DF-5A9B-F0D3E8A2C25D}"/>
              </a:ext>
            </a:extLst>
          </p:cNvPr>
          <p:cNvSpPr txBox="1"/>
          <p:nvPr/>
        </p:nvSpPr>
        <p:spPr>
          <a:xfrm>
            <a:off x="6822014" y="3429000"/>
            <a:ext cx="5275811" cy="2585323"/>
          </a:xfrm>
          <a:prstGeom prst="rect">
            <a:avLst/>
          </a:prstGeom>
          <a:noFill/>
        </p:spPr>
        <p:txBody>
          <a:bodyPr wrap="square" rtlCol="0">
            <a:spAutoFit/>
          </a:bodyPr>
          <a:lstStyle/>
          <a:p>
            <a:pPr marL="285750" indent="-285750">
              <a:buFont typeface="Arial" panose="020B0604020202020204" pitchFamily="34" charset="0"/>
              <a:buChar char="•"/>
            </a:pPr>
            <a:r>
              <a:rPr lang="fr-FR" dirty="0"/>
              <a:t>Comment notre produit parvient-il à notre client ?</a:t>
            </a:r>
          </a:p>
          <a:p>
            <a:pPr marL="285750" indent="-285750">
              <a:buFont typeface="Arial" panose="020B0604020202020204" pitchFamily="34" charset="0"/>
              <a:buChar char="•"/>
            </a:pPr>
            <a:r>
              <a:rPr lang="fr-FR" dirty="0"/>
              <a:t>Quel message allons-nous leur transmettre ?</a:t>
            </a:r>
          </a:p>
          <a:p>
            <a:pPr marL="285750" indent="-285750">
              <a:buFont typeface="Arial" panose="020B0604020202020204" pitchFamily="34" charset="0"/>
              <a:buChar char="•"/>
            </a:pPr>
            <a:r>
              <a:rPr lang="fr-FR" dirty="0"/>
              <a:t>Comment allons-nous mettre en avant l’avantage de notre solution ?</a:t>
            </a:r>
          </a:p>
          <a:p>
            <a:pPr marL="285750" indent="-285750">
              <a:buFont typeface="Arial" panose="020B0604020202020204" pitchFamily="34" charset="0"/>
              <a:buChar char="•"/>
            </a:pPr>
            <a:r>
              <a:rPr lang="fr-FR" dirty="0"/>
              <a:t>Comment allons-nous mettre notre solution à leur disposition pour qu’ils y accèdent facilement ?</a:t>
            </a:r>
          </a:p>
          <a:p>
            <a:pPr marL="285750" indent="-285750">
              <a:buFont typeface="Arial" panose="020B0604020202020204" pitchFamily="34" charset="0"/>
              <a:buChar char="•"/>
            </a:pPr>
            <a:r>
              <a:rPr lang="fr-FR" dirty="0"/>
              <a:t>Comment allons-nous délivrer notre solution ?</a:t>
            </a:r>
          </a:p>
          <a:p>
            <a:pPr marL="285750" indent="-285750">
              <a:buFont typeface="Arial" panose="020B0604020202020204" pitchFamily="34" charset="0"/>
              <a:buChar char="•"/>
            </a:pPr>
            <a:r>
              <a:rPr lang="fr-FR" dirty="0"/>
              <a:t>Comment allons-nous cultiver la qualité de l’expérience d’utilisation ?</a:t>
            </a:r>
          </a:p>
        </p:txBody>
      </p:sp>
      <p:sp>
        <p:nvSpPr>
          <p:cNvPr id="2" name="Espace réservé du pied de page 1">
            <a:extLst>
              <a:ext uri="{FF2B5EF4-FFF2-40B4-BE49-F238E27FC236}">
                <a16:creationId xmlns:a16="http://schemas.microsoft.com/office/drawing/2014/main" id="{DAB8CBAD-B7B5-3C3E-4AEA-E367BEFF16CE}"/>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9597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A55C3EE-A380-E97D-8175-56AA8D78CD53}"/>
              </a:ext>
            </a:extLst>
          </p:cNvPr>
          <p:cNvPicPr>
            <a:picLocks noChangeAspect="1"/>
          </p:cNvPicPr>
          <p:nvPr/>
        </p:nvPicPr>
        <p:blipFill>
          <a:blip r:embed="rId3"/>
          <a:stretch>
            <a:fillRect/>
          </a:stretch>
        </p:blipFill>
        <p:spPr>
          <a:xfrm>
            <a:off x="277644" y="1250089"/>
            <a:ext cx="10573997" cy="4295687"/>
          </a:xfrm>
          <a:prstGeom prst="rect">
            <a:avLst/>
          </a:prstGeom>
        </p:spPr>
      </p:pic>
      <p:sp>
        <p:nvSpPr>
          <p:cNvPr id="2" name="Espace réservé du pied de page 1">
            <a:extLst>
              <a:ext uri="{FF2B5EF4-FFF2-40B4-BE49-F238E27FC236}">
                <a16:creationId xmlns:a16="http://schemas.microsoft.com/office/drawing/2014/main" id="{3F51B076-378E-53F4-B2EA-BB17D2454A1C}"/>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7973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7D151E-608C-544A-FA61-81155890CFB0}"/>
              </a:ext>
            </a:extLst>
          </p:cNvPr>
          <p:cNvPicPr>
            <a:picLocks noChangeAspect="1"/>
          </p:cNvPicPr>
          <p:nvPr/>
        </p:nvPicPr>
        <p:blipFill>
          <a:blip r:embed="rId3"/>
          <a:stretch>
            <a:fillRect/>
          </a:stretch>
        </p:blipFill>
        <p:spPr>
          <a:xfrm>
            <a:off x="332508" y="1013794"/>
            <a:ext cx="6423695" cy="3510704"/>
          </a:xfrm>
          <a:prstGeom prst="rect">
            <a:avLst/>
          </a:prstGeom>
        </p:spPr>
      </p:pic>
      <p:sp>
        <p:nvSpPr>
          <p:cNvPr id="5" name="ZoneTexte 4">
            <a:extLst>
              <a:ext uri="{FF2B5EF4-FFF2-40B4-BE49-F238E27FC236}">
                <a16:creationId xmlns:a16="http://schemas.microsoft.com/office/drawing/2014/main" id="{0FD260B5-5F44-B49E-7AE9-B7E129B3A82C}"/>
              </a:ext>
            </a:extLst>
          </p:cNvPr>
          <p:cNvSpPr txBox="1"/>
          <p:nvPr/>
        </p:nvSpPr>
        <p:spPr>
          <a:xfrm>
            <a:off x="6919355" y="1199567"/>
            <a:ext cx="5098473" cy="1754326"/>
          </a:xfrm>
          <a:prstGeom prst="rect">
            <a:avLst/>
          </a:prstGeom>
          <a:noFill/>
        </p:spPr>
        <p:txBody>
          <a:bodyPr wrap="square" rtlCol="0">
            <a:spAutoFit/>
          </a:bodyPr>
          <a:lstStyle/>
          <a:p>
            <a:pPr marL="285750" indent="-285750">
              <a:buFont typeface="Arial" panose="020B0604020202020204" pitchFamily="34" charset="0"/>
              <a:buChar char="•"/>
            </a:pPr>
            <a:r>
              <a:rPr lang="fr-FR" dirty="0"/>
              <a:t>Ce sont les opérateurs externes indispensables à votre fonctionnement.</a:t>
            </a:r>
          </a:p>
          <a:p>
            <a:pPr marL="285750" indent="-285750">
              <a:buFont typeface="Arial" panose="020B0604020202020204" pitchFamily="34" charset="0"/>
              <a:buChar char="•"/>
            </a:pPr>
            <a:r>
              <a:rPr lang="fr-FR" dirty="0"/>
              <a:t>Vous n’avez pas de maîtrise total de leurs actions.</a:t>
            </a:r>
          </a:p>
          <a:p>
            <a:pPr marL="285750" indent="-285750">
              <a:buFont typeface="Arial" panose="020B0604020202020204" pitchFamily="34" charset="0"/>
              <a:buChar char="•"/>
            </a:pPr>
            <a:r>
              <a:rPr lang="fr-FR" dirty="0"/>
              <a:t>Ils sont des atouts (flexibilité, spécialisation, efficacité…) et une faiblesse (Dépendance = source de risques)</a:t>
            </a:r>
          </a:p>
        </p:txBody>
      </p:sp>
      <p:sp>
        <p:nvSpPr>
          <p:cNvPr id="2" name="Espace réservé du pied de page 1">
            <a:extLst>
              <a:ext uri="{FF2B5EF4-FFF2-40B4-BE49-F238E27FC236}">
                <a16:creationId xmlns:a16="http://schemas.microsoft.com/office/drawing/2014/main" id="{B4341F40-536A-1FE3-7143-478F7222FCC5}"/>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07676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44B1AB2-A46A-DE8C-7A67-9709D5D81A3E}"/>
              </a:ext>
            </a:extLst>
          </p:cNvPr>
          <p:cNvPicPr>
            <a:picLocks noChangeAspect="1"/>
          </p:cNvPicPr>
          <p:nvPr/>
        </p:nvPicPr>
        <p:blipFill>
          <a:blip r:embed="rId3"/>
          <a:stretch>
            <a:fillRect/>
          </a:stretch>
        </p:blipFill>
        <p:spPr>
          <a:xfrm>
            <a:off x="223572" y="936558"/>
            <a:ext cx="6561693" cy="3920450"/>
          </a:xfrm>
          <a:prstGeom prst="rect">
            <a:avLst/>
          </a:prstGeom>
        </p:spPr>
      </p:pic>
      <p:sp>
        <p:nvSpPr>
          <p:cNvPr id="4" name="ZoneTexte 3">
            <a:extLst>
              <a:ext uri="{FF2B5EF4-FFF2-40B4-BE49-F238E27FC236}">
                <a16:creationId xmlns:a16="http://schemas.microsoft.com/office/drawing/2014/main" id="{1DA7ED71-DA5A-C195-803E-163442E70FCD}"/>
              </a:ext>
            </a:extLst>
          </p:cNvPr>
          <p:cNvSpPr txBox="1"/>
          <p:nvPr/>
        </p:nvSpPr>
        <p:spPr>
          <a:xfrm>
            <a:off x="7537507" y="1881120"/>
            <a:ext cx="3694176" cy="2031325"/>
          </a:xfrm>
          <a:prstGeom prst="rect">
            <a:avLst/>
          </a:prstGeom>
          <a:noFill/>
        </p:spPr>
        <p:txBody>
          <a:bodyPr wrap="square" rtlCol="0">
            <a:spAutoFit/>
          </a:bodyPr>
          <a:lstStyle/>
          <a:p>
            <a:pPr marL="285750" indent="-285750">
              <a:buFont typeface="Arial" panose="020B0604020202020204" pitchFamily="34" charset="0"/>
              <a:buChar char="•"/>
            </a:pPr>
            <a:r>
              <a:rPr lang="fr-FR" dirty="0"/>
              <a:t>Activités indispensables à votre activité que vous ne pouvez sous-traiter sous peine de mettre en risque votre avantage concurrentiel.</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2" name="Espace réservé du pied de page 1">
            <a:extLst>
              <a:ext uri="{FF2B5EF4-FFF2-40B4-BE49-F238E27FC236}">
                <a16:creationId xmlns:a16="http://schemas.microsoft.com/office/drawing/2014/main" id="{50755CF7-6977-B756-1A43-EA8DE3C17239}"/>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811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EB4D4-FEE4-59B3-2D1C-90C9F2BAC52C}"/>
              </a:ext>
            </a:extLst>
          </p:cNvPr>
          <p:cNvSpPr>
            <a:spLocks noGrp="1"/>
          </p:cNvSpPr>
          <p:nvPr>
            <p:ph type="title"/>
          </p:nvPr>
        </p:nvSpPr>
        <p:spPr/>
        <p:txBody>
          <a:bodyPr/>
          <a:lstStyle/>
          <a:p>
            <a:r>
              <a:rPr lang="fr-FR" dirty="0"/>
              <a:t>Objectif du module </a:t>
            </a:r>
          </a:p>
        </p:txBody>
      </p:sp>
      <p:sp>
        <p:nvSpPr>
          <p:cNvPr id="3" name="Espace réservé du contenu 2">
            <a:extLst>
              <a:ext uri="{FF2B5EF4-FFF2-40B4-BE49-F238E27FC236}">
                <a16:creationId xmlns:a16="http://schemas.microsoft.com/office/drawing/2014/main" id="{DD523B0F-A78B-980B-EA00-B4602A425E8A}"/>
              </a:ext>
            </a:extLst>
          </p:cNvPr>
          <p:cNvSpPr>
            <a:spLocks noGrp="1"/>
          </p:cNvSpPr>
          <p:nvPr>
            <p:ph idx="1"/>
          </p:nvPr>
        </p:nvSpPr>
        <p:spPr/>
        <p:txBody>
          <a:bodyPr/>
          <a:lstStyle/>
          <a:p>
            <a:r>
              <a:rPr lang="fr-FR" dirty="0"/>
              <a:t>Vous permettre d’appréhender en 2:00 les notions de base qui permettent de comprendre le fonctionnement global d’une entreprise et ses préoccupations afin de vous permettre de rendre votre intégration plus facile dans un milieu </a:t>
            </a:r>
            <a:r>
              <a:rPr lang="fr-FR" b="1" dirty="0"/>
              <a:t>non-universitaire</a:t>
            </a:r>
            <a:r>
              <a:rPr lang="fr-FR" dirty="0"/>
              <a:t>.</a:t>
            </a:r>
          </a:p>
          <a:p>
            <a:r>
              <a:rPr lang="fr-FR" dirty="0"/>
              <a:t>En particulier :</a:t>
            </a:r>
          </a:p>
          <a:p>
            <a:pPr lvl="1"/>
            <a:r>
              <a:rPr lang="fr-FR" dirty="0"/>
              <a:t>Quels sont ses objectifs ?</a:t>
            </a:r>
          </a:p>
          <a:p>
            <a:pPr lvl="1"/>
            <a:r>
              <a:rPr lang="fr-FR" dirty="0"/>
              <a:t>Comment s’organise-t-elle pour les atteindre ?</a:t>
            </a:r>
          </a:p>
          <a:p>
            <a:pPr lvl="1"/>
            <a:r>
              <a:rPr lang="fr-FR" dirty="0"/>
              <a:t>Comment contrôle-t-elle sa trajectoire ?</a:t>
            </a:r>
          </a:p>
          <a:p>
            <a:endParaRPr lang="fr-FR" dirty="0"/>
          </a:p>
          <a:p>
            <a:endParaRPr lang="fr-FR" dirty="0"/>
          </a:p>
        </p:txBody>
      </p:sp>
      <p:sp>
        <p:nvSpPr>
          <p:cNvPr id="5" name="Espace réservé du pied de page 4">
            <a:extLst>
              <a:ext uri="{FF2B5EF4-FFF2-40B4-BE49-F238E27FC236}">
                <a16:creationId xmlns:a16="http://schemas.microsoft.com/office/drawing/2014/main" id="{5B7AAC43-EF22-C9D6-0015-046B90D6A53C}"/>
              </a:ext>
            </a:extLst>
          </p:cNvPr>
          <p:cNvSpPr>
            <a:spLocks noGrp="1"/>
          </p:cNvSpPr>
          <p:nvPr>
            <p:ph type="ftr" sz="quarter" idx="11"/>
          </p:nvPr>
        </p:nvSpPr>
        <p:spPr>
          <a:xfrm>
            <a:off x="1307592" y="6356350"/>
            <a:ext cx="3057144" cy="365125"/>
          </a:xfrm>
        </p:spPr>
        <p:txBody>
          <a:bodyPr/>
          <a:lstStyle/>
          <a:p>
            <a:r>
              <a:rPr lang="sv-SE" dirty="0"/>
              <a:t>2026,03.ENS_STRATEGIE_COMPTA_ANAFI</a:t>
            </a:r>
            <a:endParaRPr lang="fr-FR" dirty="0"/>
          </a:p>
        </p:txBody>
      </p:sp>
    </p:spTree>
    <p:extLst>
      <p:ext uri="{BB962C8B-B14F-4D97-AF65-F5344CB8AC3E}">
        <p14:creationId xmlns:p14="http://schemas.microsoft.com/office/powerpoint/2010/main" val="41381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B675D6-F566-1710-0EC5-E006EA1860FE}"/>
              </a:ext>
            </a:extLst>
          </p:cNvPr>
          <p:cNvPicPr>
            <a:picLocks noChangeAspect="1"/>
          </p:cNvPicPr>
          <p:nvPr/>
        </p:nvPicPr>
        <p:blipFill>
          <a:blip r:embed="rId3"/>
          <a:stretch>
            <a:fillRect/>
          </a:stretch>
        </p:blipFill>
        <p:spPr>
          <a:xfrm>
            <a:off x="294445" y="1005726"/>
            <a:ext cx="6282537" cy="3943200"/>
          </a:xfrm>
          <a:prstGeom prst="rect">
            <a:avLst/>
          </a:prstGeom>
        </p:spPr>
      </p:pic>
      <p:sp>
        <p:nvSpPr>
          <p:cNvPr id="4" name="ZoneTexte 3">
            <a:extLst>
              <a:ext uri="{FF2B5EF4-FFF2-40B4-BE49-F238E27FC236}">
                <a16:creationId xmlns:a16="http://schemas.microsoft.com/office/drawing/2014/main" id="{4E2818D3-687D-80EC-E7D2-199AB2A605D5}"/>
              </a:ext>
            </a:extLst>
          </p:cNvPr>
          <p:cNvSpPr txBox="1"/>
          <p:nvPr/>
        </p:nvSpPr>
        <p:spPr>
          <a:xfrm>
            <a:off x="7228748" y="1243370"/>
            <a:ext cx="3694176" cy="1754326"/>
          </a:xfrm>
          <a:prstGeom prst="rect">
            <a:avLst/>
          </a:prstGeom>
          <a:noFill/>
        </p:spPr>
        <p:txBody>
          <a:bodyPr wrap="square" rtlCol="0">
            <a:spAutoFit/>
          </a:bodyPr>
          <a:lstStyle/>
          <a:p>
            <a:pPr marL="285750" indent="-285750">
              <a:buFont typeface="Arial" panose="020B0604020202020204" pitchFamily="34" charset="0"/>
              <a:buChar char="•"/>
            </a:pPr>
            <a:r>
              <a:rPr lang="fr-FR" dirty="0"/>
              <a:t>Ressources indispensables à votre activité sans lesquels vous ne pouvez maintenir votre avantage concurrentiel.</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2" name="Espace réservé du pied de page 1">
            <a:extLst>
              <a:ext uri="{FF2B5EF4-FFF2-40B4-BE49-F238E27FC236}">
                <a16:creationId xmlns:a16="http://schemas.microsoft.com/office/drawing/2014/main" id="{A4190417-6850-71F2-EB5B-897EF7DBF5BE}"/>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91371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710BA5-4098-F4AC-3FB4-880EFB16EF20}"/>
              </a:ext>
            </a:extLst>
          </p:cNvPr>
          <p:cNvPicPr>
            <a:picLocks noChangeAspect="1"/>
          </p:cNvPicPr>
          <p:nvPr/>
        </p:nvPicPr>
        <p:blipFill>
          <a:blip r:embed="rId3"/>
          <a:stretch>
            <a:fillRect/>
          </a:stretch>
        </p:blipFill>
        <p:spPr>
          <a:xfrm>
            <a:off x="309293" y="1131434"/>
            <a:ext cx="10026617" cy="4595132"/>
          </a:xfrm>
          <a:prstGeom prst="rect">
            <a:avLst/>
          </a:prstGeom>
        </p:spPr>
      </p:pic>
      <p:sp>
        <p:nvSpPr>
          <p:cNvPr id="2" name="Espace réservé du pied de page 1">
            <a:extLst>
              <a:ext uri="{FF2B5EF4-FFF2-40B4-BE49-F238E27FC236}">
                <a16:creationId xmlns:a16="http://schemas.microsoft.com/office/drawing/2014/main" id="{A4A9B81F-578C-F62B-3A00-637F8FFD4CBF}"/>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07910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2AFF2-E88D-DB43-193E-DE48D60F0271}"/>
              </a:ext>
            </a:extLst>
          </p:cNvPr>
          <p:cNvSpPr>
            <a:spLocks noGrp="1"/>
          </p:cNvSpPr>
          <p:nvPr>
            <p:ph type="title"/>
          </p:nvPr>
        </p:nvSpPr>
        <p:spPr/>
        <p:txBody>
          <a:bodyPr/>
          <a:lstStyle/>
          <a:p>
            <a:r>
              <a:rPr lang="fr-FR" dirty="0"/>
              <a:t>Notion de Business Unit</a:t>
            </a:r>
          </a:p>
        </p:txBody>
      </p:sp>
      <p:sp>
        <p:nvSpPr>
          <p:cNvPr id="3" name="Espace réservé du contenu 2">
            <a:extLst>
              <a:ext uri="{FF2B5EF4-FFF2-40B4-BE49-F238E27FC236}">
                <a16:creationId xmlns:a16="http://schemas.microsoft.com/office/drawing/2014/main" id="{33253DE9-5874-CDA1-2815-F345B5CB787B}"/>
              </a:ext>
            </a:extLst>
          </p:cNvPr>
          <p:cNvSpPr>
            <a:spLocks noGrp="1"/>
          </p:cNvSpPr>
          <p:nvPr>
            <p:ph idx="1"/>
          </p:nvPr>
        </p:nvSpPr>
        <p:spPr/>
        <p:txBody>
          <a:bodyPr/>
          <a:lstStyle/>
          <a:p>
            <a:r>
              <a:rPr lang="fr-FR" dirty="0"/>
              <a:t>Une Business Unit adresse au sein d'une entreprise plus grande, un besoin spécifique d'un segment de clientèle particulier. </a:t>
            </a:r>
          </a:p>
          <a:p>
            <a:r>
              <a:rPr lang="fr-FR" dirty="0"/>
              <a:t>Elle dispose d'une stratégie qui lui est propre d'un point de vue de la cible client, des moyens, de la communication, des prix, des canaux de distribution, etc... </a:t>
            </a:r>
          </a:p>
          <a:p>
            <a:r>
              <a:rPr lang="fr-FR" dirty="0"/>
              <a:t>Concrètement, elle pourrait facilement être filialisée et disposer d'une rentabilité autonome.</a:t>
            </a:r>
          </a:p>
        </p:txBody>
      </p:sp>
      <p:sp>
        <p:nvSpPr>
          <p:cNvPr id="4" name="Espace réservé du pied de page 3">
            <a:extLst>
              <a:ext uri="{FF2B5EF4-FFF2-40B4-BE49-F238E27FC236}">
                <a16:creationId xmlns:a16="http://schemas.microsoft.com/office/drawing/2014/main" id="{48DFCDB9-C612-8CF3-38B5-F87EF069D2FF}"/>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6332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544CDF1-4852-3339-01A1-D46CD14B0D53}"/>
              </a:ext>
            </a:extLst>
          </p:cNvPr>
          <p:cNvSpPr>
            <a:spLocks noGrp="1"/>
          </p:cNvSpPr>
          <p:nvPr>
            <p:ph type="title"/>
          </p:nvPr>
        </p:nvSpPr>
        <p:spPr/>
        <p:txBody>
          <a:bodyPr/>
          <a:lstStyle/>
          <a:p>
            <a:r>
              <a:rPr lang="fr-FR" dirty="0"/>
              <a:t>Le Business Plan</a:t>
            </a:r>
          </a:p>
        </p:txBody>
      </p:sp>
      <p:sp>
        <p:nvSpPr>
          <p:cNvPr id="5" name="Espace réservé du contenu 4">
            <a:extLst>
              <a:ext uri="{FF2B5EF4-FFF2-40B4-BE49-F238E27FC236}">
                <a16:creationId xmlns:a16="http://schemas.microsoft.com/office/drawing/2014/main" id="{D8E373F0-7F4D-75A6-C4CB-B13ED8260688}"/>
              </a:ext>
            </a:extLst>
          </p:cNvPr>
          <p:cNvSpPr>
            <a:spLocks noGrp="1"/>
          </p:cNvSpPr>
          <p:nvPr>
            <p:ph idx="1"/>
          </p:nvPr>
        </p:nvSpPr>
        <p:spPr/>
        <p:txBody>
          <a:bodyPr>
            <a:normAutofit fontScale="92500" lnSpcReduction="10000"/>
          </a:bodyPr>
          <a:lstStyle/>
          <a:p>
            <a:r>
              <a:rPr lang="fr-FR" dirty="0"/>
              <a:t>C'est la traduction en projections (par mois et années) comptables de la stratégie retenue en termes de revenus, d’investissements, de coût de fabrication, de frais de personnels, d'impôts, de besoins de trésorerie ... il permet de vérifier sur la durée de prévision la solvabilité et la rentabilité de l'entreprise, de constater au fil du temps les écarts entre la prévision et la réalité.</a:t>
            </a:r>
          </a:p>
          <a:p>
            <a:r>
              <a:rPr lang="fr-FR" dirty="0"/>
              <a:t>Il est ajusté en permanence par les réalisations, les retours d'expérience et les changements stratégiques.</a:t>
            </a:r>
          </a:p>
          <a:p>
            <a:r>
              <a:rPr lang="fr-FR" dirty="0"/>
              <a:t>Il reprend les grands ensembles comptables :</a:t>
            </a:r>
          </a:p>
          <a:p>
            <a:pPr lvl="1"/>
            <a:r>
              <a:rPr lang="fr-FR" dirty="0"/>
              <a:t>Compte de Résultat</a:t>
            </a:r>
          </a:p>
          <a:p>
            <a:pPr lvl="1"/>
            <a:r>
              <a:rPr lang="fr-FR" dirty="0"/>
              <a:t>Compte de Cash-Flow</a:t>
            </a:r>
          </a:p>
          <a:p>
            <a:pPr lvl="1"/>
            <a:r>
              <a:rPr lang="fr-FR" dirty="0"/>
              <a:t>Bilan</a:t>
            </a:r>
          </a:p>
          <a:p>
            <a:endParaRPr lang="fr-FR" dirty="0"/>
          </a:p>
        </p:txBody>
      </p:sp>
      <p:sp>
        <p:nvSpPr>
          <p:cNvPr id="2" name="Espace réservé du pied de page 1">
            <a:extLst>
              <a:ext uri="{FF2B5EF4-FFF2-40B4-BE49-F238E27FC236}">
                <a16:creationId xmlns:a16="http://schemas.microsoft.com/office/drawing/2014/main" id="{691D4F6F-84C7-B4E0-F858-51251B562F83}"/>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07075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0C96F-D268-DFE4-765B-C0634EF47777}"/>
              </a:ext>
            </a:extLst>
          </p:cNvPr>
          <p:cNvSpPr>
            <a:spLocks noGrp="1"/>
          </p:cNvSpPr>
          <p:nvPr>
            <p:ph type="ctrTitle"/>
          </p:nvPr>
        </p:nvSpPr>
        <p:spPr/>
        <p:txBody>
          <a:bodyPr/>
          <a:lstStyle/>
          <a:p>
            <a:r>
              <a:rPr lang="fr-FR" dirty="0"/>
              <a:t>Comptabilité 101</a:t>
            </a:r>
          </a:p>
        </p:txBody>
      </p:sp>
      <p:sp>
        <p:nvSpPr>
          <p:cNvPr id="3" name="Sous-titre 2">
            <a:extLst>
              <a:ext uri="{FF2B5EF4-FFF2-40B4-BE49-F238E27FC236}">
                <a16:creationId xmlns:a16="http://schemas.microsoft.com/office/drawing/2014/main" id="{FD2AA8E4-0E6B-C2CF-8525-16646EB599F1}"/>
              </a:ext>
            </a:extLst>
          </p:cNvPr>
          <p:cNvSpPr>
            <a:spLocks noGrp="1"/>
          </p:cNvSpPr>
          <p:nvPr>
            <p:ph type="subTitle" idx="1"/>
          </p:nvPr>
        </p:nvSpPr>
        <p:spPr/>
        <p:txBody>
          <a:bodyPr/>
          <a:lstStyle/>
          <a:p>
            <a:r>
              <a:rPr lang="fr-FR" dirty="0"/>
              <a:t>La boussole</a:t>
            </a:r>
          </a:p>
        </p:txBody>
      </p:sp>
      <p:sp>
        <p:nvSpPr>
          <p:cNvPr id="4" name="Espace réservé du pied de page 3">
            <a:extLst>
              <a:ext uri="{FF2B5EF4-FFF2-40B4-BE49-F238E27FC236}">
                <a16:creationId xmlns:a16="http://schemas.microsoft.com/office/drawing/2014/main" id="{4FC67848-7113-4C86-4095-96E2AC4574A8}"/>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386330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A2A9176E-81EE-F364-BEB9-A94AE6F47550}"/>
              </a:ext>
            </a:extLst>
          </p:cNvPr>
          <p:cNvSpPr>
            <a:spLocks noGrp="1" noChangeArrowheads="1"/>
          </p:cNvSpPr>
          <p:nvPr>
            <p:ph type="title"/>
          </p:nvPr>
        </p:nvSpPr>
        <p:spPr/>
        <p:txBody>
          <a:bodyPr/>
          <a:lstStyle/>
          <a:p>
            <a:r>
              <a:rPr lang="fr-FR" altLang="fr-FR" dirty="0"/>
              <a:t>Les principes comptables</a:t>
            </a:r>
          </a:p>
        </p:txBody>
      </p:sp>
      <p:sp>
        <p:nvSpPr>
          <p:cNvPr id="412675" name="Rectangle 3">
            <a:extLst>
              <a:ext uri="{FF2B5EF4-FFF2-40B4-BE49-F238E27FC236}">
                <a16:creationId xmlns:a16="http://schemas.microsoft.com/office/drawing/2014/main" id="{BBDCACB7-D70E-C7AE-CA39-7E0F725A5467}"/>
              </a:ext>
            </a:extLst>
          </p:cNvPr>
          <p:cNvSpPr>
            <a:spLocks noGrp="1" noChangeArrowheads="1"/>
          </p:cNvSpPr>
          <p:nvPr>
            <p:ph type="body" idx="1"/>
          </p:nvPr>
        </p:nvSpPr>
        <p:spPr>
          <a:xfrm>
            <a:off x="190005" y="1805049"/>
            <a:ext cx="6045098" cy="4551301"/>
          </a:xfrm>
        </p:spPr>
        <p:txBody>
          <a:bodyPr>
            <a:normAutofit/>
          </a:bodyPr>
          <a:lstStyle/>
          <a:p>
            <a:pPr>
              <a:lnSpc>
                <a:spcPct val="80000"/>
              </a:lnSpc>
            </a:pPr>
            <a:r>
              <a:rPr lang="fr-FR" altLang="fr-FR" sz="1600" b="1" dirty="0"/>
              <a:t>Principe de régularité :</a:t>
            </a:r>
          </a:p>
          <a:p>
            <a:pPr lvl="1">
              <a:lnSpc>
                <a:spcPct val="80000"/>
              </a:lnSpc>
            </a:pPr>
            <a:r>
              <a:rPr lang="fr-FR" altLang="fr-FR" sz="1600" dirty="0"/>
              <a:t>Conforme à une norme comptable.</a:t>
            </a:r>
          </a:p>
          <a:p>
            <a:pPr>
              <a:lnSpc>
                <a:spcPct val="80000"/>
              </a:lnSpc>
            </a:pPr>
            <a:r>
              <a:rPr lang="fr-FR" altLang="fr-FR" sz="1600" b="1" dirty="0"/>
              <a:t>Principe de sincérité :</a:t>
            </a:r>
          </a:p>
          <a:p>
            <a:pPr lvl="1">
              <a:lnSpc>
                <a:spcPct val="80000"/>
              </a:lnSpc>
            </a:pPr>
            <a:r>
              <a:rPr lang="fr-FR" altLang="fr-FR" sz="1600" dirty="0"/>
              <a:t>Reflet de la réalité économique.</a:t>
            </a:r>
          </a:p>
          <a:p>
            <a:pPr>
              <a:lnSpc>
                <a:spcPct val="80000"/>
              </a:lnSpc>
            </a:pPr>
            <a:r>
              <a:rPr lang="fr-FR" altLang="fr-FR" sz="1600" b="1" dirty="0"/>
              <a:t>Principe de permanence des méthodes :</a:t>
            </a:r>
          </a:p>
          <a:p>
            <a:pPr lvl="1">
              <a:lnSpc>
                <a:spcPct val="80000"/>
              </a:lnSpc>
            </a:pPr>
            <a:r>
              <a:rPr lang="fr-FR" altLang="fr-FR" sz="1600" dirty="0"/>
              <a:t>Même méthode d’un exercice sur l’autre.</a:t>
            </a:r>
          </a:p>
          <a:p>
            <a:pPr lvl="1">
              <a:lnSpc>
                <a:spcPct val="80000"/>
              </a:lnSpc>
            </a:pPr>
            <a:r>
              <a:rPr lang="fr-FR" altLang="fr-FR" sz="1600" dirty="0"/>
              <a:t>Si changement : comptes antérieurs en ancienne ET nouvelle méthode (Pro Forma)</a:t>
            </a:r>
          </a:p>
          <a:p>
            <a:pPr>
              <a:lnSpc>
                <a:spcPct val="80000"/>
              </a:lnSpc>
            </a:pPr>
            <a:r>
              <a:rPr lang="fr-FR" altLang="fr-FR" sz="1600" b="1" dirty="0"/>
              <a:t>Principe de non-compensation :</a:t>
            </a:r>
          </a:p>
          <a:p>
            <a:pPr lvl="1">
              <a:lnSpc>
                <a:spcPct val="80000"/>
              </a:lnSpc>
            </a:pPr>
            <a:r>
              <a:rPr lang="fr-FR" altLang="fr-FR" sz="1600" dirty="0"/>
              <a:t>Ni entre les Actifs et les Passifs</a:t>
            </a:r>
          </a:p>
          <a:p>
            <a:pPr lvl="1">
              <a:lnSpc>
                <a:spcPct val="80000"/>
              </a:lnSpc>
            </a:pPr>
            <a:r>
              <a:rPr lang="fr-FR" altLang="fr-FR" sz="1600" dirty="0"/>
              <a:t>Ni entre postes de charges et de revenus</a:t>
            </a:r>
          </a:p>
        </p:txBody>
      </p:sp>
      <p:sp>
        <p:nvSpPr>
          <p:cNvPr id="7" name="Rectangle 3">
            <a:extLst>
              <a:ext uri="{FF2B5EF4-FFF2-40B4-BE49-F238E27FC236}">
                <a16:creationId xmlns:a16="http://schemas.microsoft.com/office/drawing/2014/main" id="{3D302D5D-C19B-909C-ED67-2C0E5B51431C}"/>
              </a:ext>
            </a:extLst>
          </p:cNvPr>
          <p:cNvSpPr txBox="1">
            <a:spLocks noChangeArrowheads="1"/>
          </p:cNvSpPr>
          <p:nvPr/>
        </p:nvSpPr>
        <p:spPr>
          <a:xfrm>
            <a:off x="6096000" y="1805050"/>
            <a:ext cx="6096000" cy="4436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fr-FR" altLang="fr-FR" sz="1600" b="1" dirty="0"/>
              <a:t>Principe de prudence :</a:t>
            </a:r>
          </a:p>
          <a:p>
            <a:pPr lvl="1">
              <a:lnSpc>
                <a:spcPct val="80000"/>
              </a:lnSpc>
            </a:pPr>
            <a:r>
              <a:rPr lang="fr-FR" altLang="fr-FR" sz="1600" dirty="0"/>
              <a:t>Les charges sont prises en compte dès qu’elles deviennent probables.</a:t>
            </a:r>
          </a:p>
          <a:p>
            <a:pPr lvl="1">
              <a:lnSpc>
                <a:spcPct val="80000"/>
              </a:lnSpc>
            </a:pPr>
            <a:r>
              <a:rPr lang="fr-FR" altLang="fr-FR" sz="1600" dirty="0"/>
              <a:t>Les produits ne sont comptabilisés que lorsqu’ils sont certains.</a:t>
            </a:r>
          </a:p>
          <a:p>
            <a:pPr>
              <a:lnSpc>
                <a:spcPct val="80000"/>
              </a:lnSpc>
            </a:pPr>
            <a:r>
              <a:rPr lang="fr-FR" altLang="fr-FR" sz="1600" b="1" dirty="0"/>
              <a:t>Principe des coûts historiques :</a:t>
            </a:r>
          </a:p>
          <a:p>
            <a:pPr lvl="1">
              <a:lnSpc>
                <a:spcPct val="80000"/>
              </a:lnSpc>
            </a:pPr>
            <a:r>
              <a:rPr lang="fr-FR" altLang="fr-FR" sz="1600" dirty="0"/>
              <a:t>Un bien ne sera compté au plus, que pour son prix d’acquisition.</a:t>
            </a:r>
          </a:p>
          <a:p>
            <a:pPr>
              <a:lnSpc>
                <a:spcPct val="80000"/>
              </a:lnSpc>
            </a:pPr>
            <a:r>
              <a:rPr lang="fr-FR" altLang="fr-FR" sz="1600" b="1" dirty="0"/>
              <a:t>Principe de continuité d’exploitation :</a:t>
            </a:r>
          </a:p>
          <a:p>
            <a:pPr lvl="1">
              <a:lnSpc>
                <a:spcPct val="80000"/>
              </a:lnSpc>
            </a:pPr>
            <a:r>
              <a:rPr lang="fr-FR" altLang="fr-FR" sz="1600" dirty="0"/>
              <a:t>On ne peut enregistrer de charges ou de produits liés à l’arrêt de l’activité (même prévue ou prévisible).</a:t>
            </a:r>
          </a:p>
          <a:p>
            <a:pPr>
              <a:lnSpc>
                <a:spcPct val="80000"/>
              </a:lnSpc>
            </a:pPr>
            <a:r>
              <a:rPr lang="fr-FR" altLang="fr-FR" sz="1600" b="1" dirty="0"/>
              <a:t>Principe d'indépendance des exercices :</a:t>
            </a:r>
          </a:p>
          <a:p>
            <a:pPr lvl="1">
              <a:lnSpc>
                <a:spcPct val="80000"/>
              </a:lnSpc>
            </a:pPr>
            <a:r>
              <a:rPr lang="fr-FR" altLang="fr-FR" sz="1600" dirty="0"/>
              <a:t>On doit comptabiliser les charges et les produits dans l’exercice où ils ont été générés contractuellement.</a:t>
            </a:r>
          </a:p>
        </p:txBody>
      </p:sp>
      <p:sp>
        <p:nvSpPr>
          <p:cNvPr id="4" name="Espace réservé du pied de page 3">
            <a:extLst>
              <a:ext uri="{FF2B5EF4-FFF2-40B4-BE49-F238E27FC236}">
                <a16:creationId xmlns:a16="http://schemas.microsoft.com/office/drawing/2014/main" id="{6E437F48-349C-EF6A-E330-27E520ADF53F}"/>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fade">
                                      <p:cBhvr>
                                        <p:cTn id="7" dur="500"/>
                                        <p:tgtEl>
                                          <p:spTgt spid="4126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2675">
                                            <p:txEl>
                                              <p:pRg st="1" end="1"/>
                                            </p:txEl>
                                          </p:spTgt>
                                        </p:tgtEl>
                                        <p:attrNameLst>
                                          <p:attrName>style.visibility</p:attrName>
                                        </p:attrNameLst>
                                      </p:cBhvr>
                                      <p:to>
                                        <p:strVal val="visible"/>
                                      </p:to>
                                    </p:set>
                                    <p:animEffect transition="in" filter="fade">
                                      <p:cBhvr>
                                        <p:cTn id="10" dur="500"/>
                                        <p:tgtEl>
                                          <p:spTgt spid="4126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2675">
                                            <p:txEl>
                                              <p:pRg st="2" end="2"/>
                                            </p:txEl>
                                          </p:spTgt>
                                        </p:tgtEl>
                                        <p:attrNameLst>
                                          <p:attrName>style.visibility</p:attrName>
                                        </p:attrNameLst>
                                      </p:cBhvr>
                                      <p:to>
                                        <p:strVal val="visible"/>
                                      </p:to>
                                    </p:set>
                                    <p:animEffect transition="in" filter="fade">
                                      <p:cBhvr>
                                        <p:cTn id="15" dur="500"/>
                                        <p:tgtEl>
                                          <p:spTgt spid="41267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12675">
                                            <p:txEl>
                                              <p:pRg st="3" end="3"/>
                                            </p:txEl>
                                          </p:spTgt>
                                        </p:tgtEl>
                                        <p:attrNameLst>
                                          <p:attrName>style.visibility</p:attrName>
                                        </p:attrNameLst>
                                      </p:cBhvr>
                                      <p:to>
                                        <p:strVal val="visible"/>
                                      </p:to>
                                    </p:set>
                                    <p:animEffect transition="in" filter="fade">
                                      <p:cBhvr>
                                        <p:cTn id="18" dur="500"/>
                                        <p:tgtEl>
                                          <p:spTgt spid="4126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2675">
                                            <p:txEl>
                                              <p:pRg st="4" end="4"/>
                                            </p:txEl>
                                          </p:spTgt>
                                        </p:tgtEl>
                                        <p:attrNameLst>
                                          <p:attrName>style.visibility</p:attrName>
                                        </p:attrNameLst>
                                      </p:cBhvr>
                                      <p:to>
                                        <p:strVal val="visible"/>
                                      </p:to>
                                    </p:set>
                                    <p:animEffect transition="in" filter="fade">
                                      <p:cBhvr>
                                        <p:cTn id="23" dur="500"/>
                                        <p:tgtEl>
                                          <p:spTgt spid="41267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12675">
                                            <p:txEl>
                                              <p:pRg st="5" end="5"/>
                                            </p:txEl>
                                          </p:spTgt>
                                        </p:tgtEl>
                                        <p:attrNameLst>
                                          <p:attrName>style.visibility</p:attrName>
                                        </p:attrNameLst>
                                      </p:cBhvr>
                                      <p:to>
                                        <p:strVal val="visible"/>
                                      </p:to>
                                    </p:set>
                                    <p:animEffect transition="in" filter="fade">
                                      <p:cBhvr>
                                        <p:cTn id="26" dur="500"/>
                                        <p:tgtEl>
                                          <p:spTgt spid="41267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12675">
                                            <p:txEl>
                                              <p:pRg st="6" end="6"/>
                                            </p:txEl>
                                          </p:spTgt>
                                        </p:tgtEl>
                                        <p:attrNameLst>
                                          <p:attrName>style.visibility</p:attrName>
                                        </p:attrNameLst>
                                      </p:cBhvr>
                                      <p:to>
                                        <p:strVal val="visible"/>
                                      </p:to>
                                    </p:set>
                                    <p:animEffect transition="in" filter="fade">
                                      <p:cBhvr>
                                        <p:cTn id="29" dur="500"/>
                                        <p:tgtEl>
                                          <p:spTgt spid="41267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2675">
                                            <p:txEl>
                                              <p:pRg st="7" end="7"/>
                                            </p:txEl>
                                          </p:spTgt>
                                        </p:tgtEl>
                                        <p:attrNameLst>
                                          <p:attrName>style.visibility</p:attrName>
                                        </p:attrNameLst>
                                      </p:cBhvr>
                                      <p:to>
                                        <p:strVal val="visible"/>
                                      </p:to>
                                    </p:set>
                                    <p:animEffect transition="in" filter="fade">
                                      <p:cBhvr>
                                        <p:cTn id="34" dur="500"/>
                                        <p:tgtEl>
                                          <p:spTgt spid="41267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12675">
                                            <p:txEl>
                                              <p:pRg st="8" end="8"/>
                                            </p:txEl>
                                          </p:spTgt>
                                        </p:tgtEl>
                                        <p:attrNameLst>
                                          <p:attrName>style.visibility</p:attrName>
                                        </p:attrNameLst>
                                      </p:cBhvr>
                                      <p:to>
                                        <p:strVal val="visible"/>
                                      </p:to>
                                    </p:set>
                                    <p:animEffect transition="in" filter="fade">
                                      <p:cBhvr>
                                        <p:cTn id="37" dur="500"/>
                                        <p:tgtEl>
                                          <p:spTgt spid="412675">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12675">
                                            <p:txEl>
                                              <p:pRg st="9" end="9"/>
                                            </p:txEl>
                                          </p:spTgt>
                                        </p:tgtEl>
                                        <p:attrNameLst>
                                          <p:attrName>style.visibility</p:attrName>
                                        </p:attrNameLst>
                                      </p:cBhvr>
                                      <p:to>
                                        <p:strVal val="visible"/>
                                      </p:to>
                                    </p:set>
                                    <p:animEffect transition="in" filter="fade">
                                      <p:cBhvr>
                                        <p:cTn id="40" dur="500"/>
                                        <p:tgtEl>
                                          <p:spTgt spid="41267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fade">
                                      <p:cBhvr>
                                        <p:cTn id="45" dur="500"/>
                                        <p:tgtEl>
                                          <p:spTgt spid="7">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fade">
                                      <p:cBhvr>
                                        <p:cTn id="48" dur="500"/>
                                        <p:tgtEl>
                                          <p:spTgt spid="7">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fade">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Effect transition="in" filter="fade">
                                      <p:cBhvr>
                                        <p:cTn id="56" dur="500"/>
                                        <p:tgtEl>
                                          <p:spTgt spid="7">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animEffect transition="in" filter="fade">
                                      <p:cBhvr>
                                        <p:cTn id="59" dur="500"/>
                                        <p:tgtEl>
                                          <p:spTgt spid="7">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xEl>
                                              <p:pRg st="5" end="5"/>
                                            </p:txEl>
                                          </p:spTgt>
                                        </p:tgtEl>
                                        <p:attrNameLst>
                                          <p:attrName>style.visibility</p:attrName>
                                        </p:attrNameLst>
                                      </p:cBhvr>
                                      <p:to>
                                        <p:strVal val="visible"/>
                                      </p:to>
                                    </p:set>
                                    <p:animEffect transition="in" filter="fade">
                                      <p:cBhvr>
                                        <p:cTn id="64" dur="500"/>
                                        <p:tgtEl>
                                          <p:spTgt spid="7">
                                            <p:txEl>
                                              <p:pRg st="5" end="5"/>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fade">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fade">
                                      <p:cBhvr>
                                        <p:cTn id="72" dur="500"/>
                                        <p:tgtEl>
                                          <p:spTgt spid="7">
                                            <p:txEl>
                                              <p:pRg st="7" end="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7">
                                            <p:txEl>
                                              <p:pRg st="8" end="8"/>
                                            </p:txEl>
                                          </p:spTgt>
                                        </p:tgtEl>
                                        <p:attrNameLst>
                                          <p:attrName>style.visibility</p:attrName>
                                        </p:attrNameLst>
                                      </p:cBhvr>
                                      <p:to>
                                        <p:strVal val="visible"/>
                                      </p:to>
                                    </p:set>
                                    <p:animEffect transition="in" filter="fade">
                                      <p:cBhvr>
                                        <p:cTn id="7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1C53A-338A-4326-DF5C-976A5FBF6175}"/>
              </a:ext>
            </a:extLst>
          </p:cNvPr>
          <p:cNvSpPr>
            <a:spLocks noGrp="1"/>
          </p:cNvSpPr>
          <p:nvPr>
            <p:ph type="title"/>
          </p:nvPr>
        </p:nvSpPr>
        <p:spPr/>
        <p:txBody>
          <a:bodyPr/>
          <a:lstStyle/>
          <a:p>
            <a:r>
              <a:rPr lang="fr-FR" dirty="0"/>
              <a:t>La Trilogie Infernale</a:t>
            </a:r>
          </a:p>
        </p:txBody>
      </p:sp>
      <p:sp>
        <p:nvSpPr>
          <p:cNvPr id="3" name="Espace réservé du contenu 2">
            <a:extLst>
              <a:ext uri="{FF2B5EF4-FFF2-40B4-BE49-F238E27FC236}">
                <a16:creationId xmlns:a16="http://schemas.microsoft.com/office/drawing/2014/main" id="{9E766AE2-C250-4E0B-EE50-FA942EEBFBC8}"/>
              </a:ext>
            </a:extLst>
          </p:cNvPr>
          <p:cNvSpPr>
            <a:spLocks noGrp="1"/>
          </p:cNvSpPr>
          <p:nvPr>
            <p:ph idx="1"/>
          </p:nvPr>
        </p:nvSpPr>
        <p:spPr/>
        <p:txBody>
          <a:bodyPr>
            <a:normAutofit fontScale="92500" lnSpcReduction="20000"/>
          </a:bodyPr>
          <a:lstStyle/>
          <a:p>
            <a:r>
              <a:rPr lang="fr-FR" b="1" dirty="0"/>
              <a:t>Le bilan </a:t>
            </a:r>
            <a:r>
              <a:rPr lang="fr-FR" dirty="0"/>
              <a:t>est un état financier qui présente la situation financière d'une entreprise à un moment donné. Il enregistre les actifs, les passifs (dont les capitaux propres de l'entreprise). [Compte de STOCK = Photo Instantanée]</a:t>
            </a:r>
          </a:p>
          <a:p>
            <a:r>
              <a:rPr lang="fr-FR" b="1" dirty="0"/>
              <a:t>Le compte de résultat </a:t>
            </a:r>
            <a:r>
              <a:rPr lang="fr-FR" dirty="0"/>
              <a:t>est un état financier qui présente les revenus, les dépenses et consommation (usure du capital, risque de manque à gagner ou de pénalité...) d'une entreprise sur une période donnée. Il enregistre les produits de l'entreprise, les charges se solde par le résultat net (Poste de Passif), la variation de richesse. [Compte de Flux]</a:t>
            </a:r>
          </a:p>
          <a:p>
            <a:r>
              <a:rPr lang="fr-FR" b="1" dirty="0"/>
              <a:t>Le compte de flux de trésorerie </a:t>
            </a:r>
            <a:r>
              <a:rPr lang="fr-FR" dirty="0"/>
              <a:t>est un état financier qui présente les entrées et les sorties de trésorerie d'une entreprise sur une période donnée. Il enregistre les activités d'exploitation, d'investissement et de financement de l'entreprise. Il se solde par la variation de Trésorerie (Poste d'Actifs) [Compte de Flux]</a:t>
            </a:r>
          </a:p>
          <a:p>
            <a:endParaRPr lang="fr-FR" dirty="0"/>
          </a:p>
        </p:txBody>
      </p:sp>
      <p:sp>
        <p:nvSpPr>
          <p:cNvPr id="4" name="Espace réservé du pied de page 3">
            <a:extLst>
              <a:ext uri="{FF2B5EF4-FFF2-40B4-BE49-F238E27FC236}">
                <a16:creationId xmlns:a16="http://schemas.microsoft.com/office/drawing/2014/main" id="{8AA193BF-2811-08EB-7647-F9C38BC210E1}"/>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5107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B944F57-556B-DBBE-46BE-329A04AB00E3}"/>
              </a:ext>
            </a:extLst>
          </p:cNvPr>
          <p:cNvSpPr>
            <a:spLocks noGrp="1"/>
          </p:cNvSpPr>
          <p:nvPr>
            <p:ph type="title"/>
          </p:nvPr>
        </p:nvSpPr>
        <p:spPr>
          <a:xfrm>
            <a:off x="838199" y="741872"/>
            <a:ext cx="10858995" cy="948816"/>
          </a:xfrm>
        </p:spPr>
        <p:txBody>
          <a:bodyPr>
            <a:noAutofit/>
          </a:bodyPr>
          <a:lstStyle/>
          <a:p>
            <a:r>
              <a:rPr lang="fr-FR" sz="3600" dirty="0"/>
              <a:t>Importance de la comptabilité pour le chef d'entreprise </a:t>
            </a:r>
          </a:p>
        </p:txBody>
      </p:sp>
      <p:sp>
        <p:nvSpPr>
          <p:cNvPr id="5" name="Espace réservé du contenu 4">
            <a:extLst>
              <a:ext uri="{FF2B5EF4-FFF2-40B4-BE49-F238E27FC236}">
                <a16:creationId xmlns:a16="http://schemas.microsoft.com/office/drawing/2014/main" id="{2AA95CE9-0092-ADAA-50FF-65666EC8E30E}"/>
              </a:ext>
            </a:extLst>
          </p:cNvPr>
          <p:cNvSpPr>
            <a:spLocks noGrp="1"/>
          </p:cNvSpPr>
          <p:nvPr>
            <p:ph idx="1"/>
          </p:nvPr>
        </p:nvSpPr>
        <p:spPr/>
        <p:txBody>
          <a:bodyPr>
            <a:normAutofit fontScale="85000" lnSpcReduction="20000"/>
          </a:bodyPr>
          <a:lstStyle/>
          <a:p>
            <a:pPr marL="0" indent="0">
              <a:buNone/>
            </a:pPr>
            <a:r>
              <a:rPr lang="fr-FR" dirty="0"/>
              <a:t>La comptabilité est cruciale pour les chefs d'entreprise car elle fournit :</a:t>
            </a:r>
          </a:p>
          <a:p>
            <a:r>
              <a:rPr lang="fr-FR" dirty="0"/>
              <a:t>Une </a:t>
            </a:r>
            <a:r>
              <a:rPr lang="fr-FR" b="1" dirty="0"/>
              <a:t>image fidèle de la situation financière</a:t>
            </a:r>
            <a:r>
              <a:rPr lang="fr-FR" dirty="0"/>
              <a:t>: Permet d'évaluer les ressources, la structure financière, la solvabilité et les performances.</a:t>
            </a:r>
          </a:p>
          <a:p>
            <a:r>
              <a:rPr lang="fr-FR" b="1" dirty="0"/>
              <a:t>Des informations pour la prise de décision</a:t>
            </a:r>
            <a:r>
              <a:rPr lang="fr-FR" dirty="0"/>
              <a:t>: Fournit des données sur les revenus, les dépenses et les flux de trésorerie pour soutenir la planification et la prise de décision stratégiques.</a:t>
            </a:r>
          </a:p>
          <a:p>
            <a:r>
              <a:rPr lang="fr-FR" b="1" dirty="0"/>
              <a:t>Un outil de contrôle</a:t>
            </a:r>
            <a:r>
              <a:rPr lang="fr-FR" dirty="0"/>
              <a:t>: Aide à surveiller les opérations, à identifier les inefficacités et à garantir la conformité réglementaire.</a:t>
            </a:r>
          </a:p>
          <a:p>
            <a:r>
              <a:rPr lang="fr-FR" b="1" dirty="0"/>
              <a:t>Un support pour les parties prenantes</a:t>
            </a:r>
            <a:r>
              <a:rPr lang="fr-FR" dirty="0"/>
              <a:t>: Les informations comptables sont essentielles pour les investisseurs, les prêteurs, les créanciers et les administrations fiscales.</a:t>
            </a:r>
          </a:p>
          <a:p>
            <a:r>
              <a:rPr lang="fr-FR" b="1" dirty="0"/>
              <a:t>Une base pour l'analyse de la performance: </a:t>
            </a:r>
            <a:r>
              <a:rPr lang="fr-FR" dirty="0"/>
              <a:t>Permet d'analyser les tendances financières, d'identifier les opportunités et les menaces, et de prendre des mesures correctives si nécessaire.</a:t>
            </a:r>
          </a:p>
          <a:p>
            <a:endParaRPr lang="fr-FR" dirty="0"/>
          </a:p>
        </p:txBody>
      </p:sp>
      <p:sp>
        <p:nvSpPr>
          <p:cNvPr id="2" name="Espace réservé du pied de page 1">
            <a:extLst>
              <a:ext uri="{FF2B5EF4-FFF2-40B4-BE49-F238E27FC236}">
                <a16:creationId xmlns:a16="http://schemas.microsoft.com/office/drawing/2014/main" id="{E6CA5CC1-EF9C-A414-B912-A5AD0AB6AF28}"/>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3122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3C4DEECE-0450-EDC0-354A-7C24F6FA6E75}"/>
              </a:ext>
            </a:extLst>
          </p:cNvPr>
          <p:cNvGraphicFramePr/>
          <p:nvPr>
            <p:extLst>
              <p:ext uri="{D42A27DB-BD31-4B8C-83A1-F6EECF244321}">
                <p14:modId xmlns:p14="http://schemas.microsoft.com/office/powerpoint/2010/main" val="617723563"/>
              </p:ext>
            </p:extLst>
          </p:nvPr>
        </p:nvGraphicFramePr>
        <p:xfrm>
          <a:off x="3330411" y="1129374"/>
          <a:ext cx="8094663" cy="571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3" name="Rectangle 2">
            <a:extLst>
              <a:ext uri="{FF2B5EF4-FFF2-40B4-BE49-F238E27FC236}">
                <a16:creationId xmlns:a16="http://schemas.microsoft.com/office/drawing/2014/main" id="{AC706C1A-36E4-174E-D717-9F532CF2BF49}"/>
              </a:ext>
            </a:extLst>
          </p:cNvPr>
          <p:cNvSpPr>
            <a:spLocks noGrp="1" noChangeArrowheads="1"/>
          </p:cNvSpPr>
          <p:nvPr>
            <p:ph type="ctrTitle"/>
          </p:nvPr>
        </p:nvSpPr>
        <p:spPr>
          <a:xfrm>
            <a:off x="3330411" y="252393"/>
            <a:ext cx="7773987" cy="646113"/>
          </a:xfrm>
        </p:spPr>
        <p:txBody>
          <a:bodyPr/>
          <a:lstStyle/>
          <a:p>
            <a:pPr eaLnBrk="1" hangingPunct="1"/>
            <a:r>
              <a:rPr lang="fr-FR" altLang="fr-FR" sz="3300" dirty="0">
                <a:solidFill>
                  <a:schemeClr val="accent2"/>
                </a:solidFill>
                <a:latin typeface="Verdana" panose="020B0604030504040204" pitchFamily="34" charset="0"/>
              </a:rPr>
              <a:t>L’entreprise et ses partenaires</a:t>
            </a:r>
          </a:p>
        </p:txBody>
      </p:sp>
      <p:sp>
        <p:nvSpPr>
          <p:cNvPr id="1044" name="Text Box 20">
            <a:extLst>
              <a:ext uri="{FF2B5EF4-FFF2-40B4-BE49-F238E27FC236}">
                <a16:creationId xmlns:a16="http://schemas.microsoft.com/office/drawing/2014/main" id="{762420F5-869A-1DFE-111A-352C32C8B52D}"/>
              </a:ext>
            </a:extLst>
          </p:cNvPr>
          <p:cNvSpPr txBox="1">
            <a:spLocks noChangeArrowheads="1"/>
          </p:cNvSpPr>
          <p:nvPr/>
        </p:nvSpPr>
        <p:spPr bwMode="auto">
          <a:xfrm>
            <a:off x="166254" y="5541301"/>
            <a:ext cx="5629276"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7" tIns="47894" rIns="95787" bIns="47894">
            <a:spAutoFit/>
          </a:bodyP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fr-FR" altLang="fr-FR" dirty="0">
                <a:latin typeface="Verdana" panose="020B0604030504040204" pitchFamily="34" charset="0"/>
              </a:rPr>
              <a:t>L’entreprise est un lieu d’échange.</a:t>
            </a:r>
          </a:p>
        </p:txBody>
      </p:sp>
      <p:sp>
        <p:nvSpPr>
          <p:cNvPr id="1045" name="Rectangle 21">
            <a:extLst>
              <a:ext uri="{FF2B5EF4-FFF2-40B4-BE49-F238E27FC236}">
                <a16:creationId xmlns:a16="http://schemas.microsoft.com/office/drawing/2014/main" id="{9B29C429-18E3-206C-F8B3-B76982EB956C}"/>
              </a:ext>
            </a:extLst>
          </p:cNvPr>
          <p:cNvSpPr>
            <a:spLocks noChangeArrowheads="1"/>
          </p:cNvSpPr>
          <p:nvPr/>
        </p:nvSpPr>
        <p:spPr bwMode="auto">
          <a:xfrm>
            <a:off x="6801479" y="3965505"/>
            <a:ext cx="11525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600" b="0" dirty="0"/>
              <a:t>Entreprise</a:t>
            </a:r>
          </a:p>
        </p:txBody>
      </p:sp>
      <p:sp>
        <p:nvSpPr>
          <p:cNvPr id="3" name="Espace réservé du pied de page 2">
            <a:extLst>
              <a:ext uri="{FF2B5EF4-FFF2-40B4-BE49-F238E27FC236}">
                <a16:creationId xmlns:a16="http://schemas.microsoft.com/office/drawing/2014/main" id="{BB96DFE7-403B-05D0-B266-CEBEAE208749}"/>
              </a:ext>
            </a:extLst>
          </p:cNvPr>
          <p:cNvSpPr>
            <a:spLocks noGrp="1"/>
          </p:cNvSpPr>
          <p:nvPr>
            <p:ph type="ftr" sz="quarter" idx="11"/>
          </p:nvPr>
        </p:nvSpPr>
        <p:spPr/>
        <p:txBody>
          <a:bodyPr/>
          <a:lstStyle/>
          <a:p>
            <a:r>
              <a:rPr lang="sv-SE" dirty="0"/>
              <a:t>2026.03.ENS_STRATEGIE_COMPTA_ANAFI</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2">
            <a:extLst>
              <a:ext uri="{FF2B5EF4-FFF2-40B4-BE49-F238E27FC236}">
                <a16:creationId xmlns:a16="http://schemas.microsoft.com/office/drawing/2014/main" id="{8205FF4B-D6A1-3CD6-2434-DBE179C7CD41}"/>
              </a:ext>
            </a:extLst>
          </p:cNvPr>
          <p:cNvSpPr>
            <a:spLocks noGrp="1" noChangeArrowheads="1"/>
          </p:cNvSpPr>
          <p:nvPr>
            <p:ph type="body" sz="half" idx="1"/>
          </p:nvPr>
        </p:nvSpPr>
        <p:spPr>
          <a:xfrm>
            <a:off x="2950482" y="649289"/>
            <a:ext cx="2954338" cy="5868987"/>
          </a:xfrm>
        </p:spPr>
        <p:txBody>
          <a:bodyPr/>
          <a:lstStyle/>
          <a:p>
            <a:pPr eaLnBrk="1" hangingPunct="1">
              <a:spcBef>
                <a:spcPct val="0"/>
              </a:spcBef>
              <a:spcAft>
                <a:spcPct val="145000"/>
              </a:spcAft>
            </a:pPr>
            <a:r>
              <a:rPr lang="fr-FR" altLang="fr-FR" b="1"/>
              <a:t>Clients</a:t>
            </a:r>
          </a:p>
          <a:p>
            <a:pPr eaLnBrk="1" hangingPunct="1">
              <a:spcBef>
                <a:spcPct val="0"/>
              </a:spcBef>
              <a:spcAft>
                <a:spcPct val="145000"/>
              </a:spcAft>
            </a:pPr>
            <a:r>
              <a:rPr lang="fr-FR" altLang="fr-FR" b="1"/>
              <a:t>Fournisseurs</a:t>
            </a:r>
          </a:p>
          <a:p>
            <a:pPr eaLnBrk="1" hangingPunct="1">
              <a:spcBef>
                <a:spcPct val="0"/>
              </a:spcBef>
              <a:spcAft>
                <a:spcPct val="145000"/>
              </a:spcAft>
            </a:pPr>
            <a:r>
              <a:rPr lang="fr-FR" altLang="fr-FR" b="1"/>
              <a:t>Salariés</a:t>
            </a:r>
          </a:p>
          <a:p>
            <a:pPr eaLnBrk="1" hangingPunct="1">
              <a:spcBef>
                <a:spcPct val="0"/>
              </a:spcBef>
              <a:spcAft>
                <a:spcPct val="145000"/>
              </a:spcAft>
            </a:pPr>
            <a:r>
              <a:rPr lang="fr-FR" altLang="fr-FR" b="1"/>
              <a:t>Banquiers</a:t>
            </a:r>
          </a:p>
          <a:p>
            <a:pPr eaLnBrk="1" hangingPunct="1">
              <a:spcBef>
                <a:spcPct val="0"/>
              </a:spcBef>
              <a:spcAft>
                <a:spcPct val="145000"/>
              </a:spcAft>
            </a:pPr>
            <a:r>
              <a:rPr lang="fr-FR" altLang="fr-FR" b="1"/>
              <a:t>Etat</a:t>
            </a:r>
          </a:p>
          <a:p>
            <a:pPr eaLnBrk="1" hangingPunct="1">
              <a:spcBef>
                <a:spcPct val="0"/>
              </a:spcBef>
              <a:spcAft>
                <a:spcPct val="145000"/>
              </a:spcAft>
            </a:pPr>
            <a:r>
              <a:rPr lang="fr-FR" altLang="fr-FR" b="1"/>
              <a:t>Actionnaires</a:t>
            </a:r>
          </a:p>
        </p:txBody>
      </p:sp>
      <p:sp>
        <p:nvSpPr>
          <p:cNvPr id="110598" name="Text Box 3">
            <a:extLst>
              <a:ext uri="{FF2B5EF4-FFF2-40B4-BE49-F238E27FC236}">
                <a16:creationId xmlns:a16="http://schemas.microsoft.com/office/drawing/2014/main" id="{A6843F1E-BE1B-8094-F9B0-BEF6782D4C2B}"/>
              </a:ext>
            </a:extLst>
          </p:cNvPr>
          <p:cNvSpPr txBox="1">
            <a:spLocks noChangeArrowheads="1"/>
          </p:cNvSpPr>
          <p:nvPr/>
        </p:nvSpPr>
        <p:spPr bwMode="auto">
          <a:xfrm>
            <a:off x="10898750" y="611189"/>
            <a:ext cx="778220" cy="6192837"/>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5787" tIns="47894" rIns="95787" bIns="47894">
            <a:spAutoFit/>
          </a:bodyP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fontAlgn="ctr" hangingPunct="1">
              <a:spcBef>
                <a:spcPct val="50000"/>
              </a:spcBef>
            </a:pPr>
            <a:r>
              <a:rPr lang="fr-FR" altLang="fr-FR" sz="3800" b="0">
                <a:solidFill>
                  <a:srgbClr val="FFFF00"/>
                </a:solidFill>
                <a:latin typeface="Verdana" panose="020B0604030504040204" pitchFamily="34" charset="0"/>
              </a:rPr>
              <a:t>Entreprise</a:t>
            </a:r>
          </a:p>
        </p:txBody>
      </p:sp>
      <p:sp>
        <p:nvSpPr>
          <p:cNvPr id="4100" name="AutoShape 4">
            <a:extLst>
              <a:ext uri="{FF2B5EF4-FFF2-40B4-BE49-F238E27FC236}">
                <a16:creationId xmlns:a16="http://schemas.microsoft.com/office/drawing/2014/main" id="{C079FECD-25F8-EE72-490A-EC94A2B909CC}"/>
              </a:ext>
            </a:extLst>
          </p:cNvPr>
          <p:cNvSpPr>
            <a:spLocks noChangeArrowheads="1"/>
          </p:cNvSpPr>
          <p:nvPr/>
        </p:nvSpPr>
        <p:spPr bwMode="auto">
          <a:xfrm>
            <a:off x="4823733" y="757239"/>
            <a:ext cx="6048375" cy="720725"/>
          </a:xfrm>
          <a:prstGeom prst="rightArrow">
            <a:avLst>
              <a:gd name="adj1" fmla="val 50000"/>
              <a:gd name="adj2" fmla="val 209802"/>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2500">
                <a:latin typeface="Verdana" panose="020B0604030504040204" pitchFamily="34" charset="0"/>
              </a:rPr>
              <a:t>€ = Chiffre d’affaires</a:t>
            </a:r>
          </a:p>
        </p:txBody>
      </p:sp>
      <p:sp>
        <p:nvSpPr>
          <p:cNvPr id="4101" name="AutoShape 5">
            <a:extLst>
              <a:ext uri="{FF2B5EF4-FFF2-40B4-BE49-F238E27FC236}">
                <a16:creationId xmlns:a16="http://schemas.microsoft.com/office/drawing/2014/main" id="{984B5435-CBBA-EDE5-C25D-4CCED4240721}"/>
              </a:ext>
            </a:extLst>
          </p:cNvPr>
          <p:cNvSpPr>
            <a:spLocks noChangeArrowheads="1"/>
          </p:cNvSpPr>
          <p:nvPr/>
        </p:nvSpPr>
        <p:spPr bwMode="auto">
          <a:xfrm>
            <a:off x="4823733" y="136525"/>
            <a:ext cx="6048375" cy="719138"/>
          </a:xfrm>
          <a:prstGeom prst="leftArrow">
            <a:avLst>
              <a:gd name="adj1" fmla="val 50000"/>
              <a:gd name="adj2" fmla="val 2102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Services &amp; Marchandises</a:t>
            </a:r>
          </a:p>
        </p:txBody>
      </p:sp>
      <p:sp>
        <p:nvSpPr>
          <p:cNvPr id="4102" name="AutoShape 6">
            <a:extLst>
              <a:ext uri="{FF2B5EF4-FFF2-40B4-BE49-F238E27FC236}">
                <a16:creationId xmlns:a16="http://schemas.microsoft.com/office/drawing/2014/main" id="{94A2E51B-37DC-F8F6-F9C9-0FE49545D248}"/>
              </a:ext>
            </a:extLst>
          </p:cNvPr>
          <p:cNvSpPr>
            <a:spLocks noChangeArrowheads="1"/>
          </p:cNvSpPr>
          <p:nvPr/>
        </p:nvSpPr>
        <p:spPr bwMode="auto">
          <a:xfrm>
            <a:off x="5757182" y="1908175"/>
            <a:ext cx="4972050" cy="649288"/>
          </a:xfrm>
          <a:prstGeom prst="leftArrow">
            <a:avLst>
              <a:gd name="adj1" fmla="val 50000"/>
              <a:gd name="adj2" fmla="val 191442"/>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 = Achats</a:t>
            </a:r>
          </a:p>
        </p:txBody>
      </p:sp>
      <p:sp>
        <p:nvSpPr>
          <p:cNvPr id="4103" name="AutoShape 7">
            <a:extLst>
              <a:ext uri="{FF2B5EF4-FFF2-40B4-BE49-F238E27FC236}">
                <a16:creationId xmlns:a16="http://schemas.microsoft.com/office/drawing/2014/main" id="{F9CEDE87-BABC-CF3A-1F77-A81F686EFAFE}"/>
              </a:ext>
            </a:extLst>
          </p:cNvPr>
          <p:cNvSpPr>
            <a:spLocks noChangeArrowheads="1"/>
          </p:cNvSpPr>
          <p:nvPr/>
        </p:nvSpPr>
        <p:spPr bwMode="auto">
          <a:xfrm flipH="1">
            <a:off x="5831795" y="1477964"/>
            <a:ext cx="5040312" cy="574675"/>
          </a:xfrm>
          <a:prstGeom prst="leftArrow">
            <a:avLst>
              <a:gd name="adj1" fmla="val 50000"/>
              <a:gd name="adj2" fmla="val 2192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Services &amp; Marchandises</a:t>
            </a:r>
          </a:p>
        </p:txBody>
      </p:sp>
      <p:sp>
        <p:nvSpPr>
          <p:cNvPr id="4104" name="AutoShape 8">
            <a:extLst>
              <a:ext uri="{FF2B5EF4-FFF2-40B4-BE49-F238E27FC236}">
                <a16:creationId xmlns:a16="http://schemas.microsoft.com/office/drawing/2014/main" id="{6A9E33FC-28E5-39D6-BB14-F4E1777C40BC}"/>
              </a:ext>
            </a:extLst>
          </p:cNvPr>
          <p:cNvSpPr>
            <a:spLocks noChangeArrowheads="1"/>
          </p:cNvSpPr>
          <p:nvPr/>
        </p:nvSpPr>
        <p:spPr bwMode="auto">
          <a:xfrm>
            <a:off x="5904821" y="3998914"/>
            <a:ext cx="4967287" cy="573087"/>
          </a:xfrm>
          <a:prstGeom prst="leftArrow">
            <a:avLst>
              <a:gd name="adj1" fmla="val 50000"/>
              <a:gd name="adj2" fmla="val 216690"/>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Intérêts</a:t>
            </a:r>
          </a:p>
        </p:txBody>
      </p:sp>
      <p:sp>
        <p:nvSpPr>
          <p:cNvPr id="4105" name="AutoShape 9">
            <a:extLst>
              <a:ext uri="{FF2B5EF4-FFF2-40B4-BE49-F238E27FC236}">
                <a16:creationId xmlns:a16="http://schemas.microsoft.com/office/drawing/2014/main" id="{A683CDE3-AEAA-A5F8-A580-217255451551}"/>
              </a:ext>
            </a:extLst>
          </p:cNvPr>
          <p:cNvSpPr>
            <a:spLocks noChangeArrowheads="1"/>
          </p:cNvSpPr>
          <p:nvPr/>
        </p:nvSpPr>
        <p:spPr bwMode="auto">
          <a:xfrm flipH="1">
            <a:off x="5757182" y="2486025"/>
            <a:ext cx="5041900" cy="573088"/>
          </a:xfrm>
          <a:prstGeom prst="leftArrow">
            <a:avLst>
              <a:gd name="adj1" fmla="val 50000"/>
              <a:gd name="adj2" fmla="val 2199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Travail</a:t>
            </a:r>
          </a:p>
        </p:txBody>
      </p:sp>
      <p:sp>
        <p:nvSpPr>
          <p:cNvPr id="4106" name="AutoShape 10">
            <a:extLst>
              <a:ext uri="{FF2B5EF4-FFF2-40B4-BE49-F238E27FC236}">
                <a16:creationId xmlns:a16="http://schemas.microsoft.com/office/drawing/2014/main" id="{9FFD9551-7B07-1831-2D5B-5674D01B4E43}"/>
              </a:ext>
            </a:extLst>
          </p:cNvPr>
          <p:cNvSpPr>
            <a:spLocks noChangeArrowheads="1"/>
          </p:cNvSpPr>
          <p:nvPr/>
        </p:nvSpPr>
        <p:spPr bwMode="auto">
          <a:xfrm>
            <a:off x="5831795" y="6011863"/>
            <a:ext cx="4970462" cy="576262"/>
          </a:xfrm>
          <a:prstGeom prst="leftArrow">
            <a:avLst>
              <a:gd name="adj1" fmla="val 50000"/>
              <a:gd name="adj2" fmla="val 215634"/>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Ce qui reste !!</a:t>
            </a:r>
            <a:r>
              <a:rPr lang="fr-FR" altLang="fr-FR">
                <a:latin typeface="Verdana" panose="020B0604030504040204" pitchFamily="34" charset="0"/>
              </a:rPr>
              <a:t> </a:t>
            </a:r>
            <a:r>
              <a:rPr lang="fr-FR" altLang="fr-FR" sz="1300">
                <a:latin typeface="Verdana" panose="020B0604030504040204" pitchFamily="34" charset="0"/>
              </a:rPr>
              <a:t>Résultat</a:t>
            </a:r>
          </a:p>
        </p:txBody>
      </p:sp>
      <p:sp>
        <p:nvSpPr>
          <p:cNvPr id="4107" name="AutoShape 11">
            <a:extLst>
              <a:ext uri="{FF2B5EF4-FFF2-40B4-BE49-F238E27FC236}">
                <a16:creationId xmlns:a16="http://schemas.microsoft.com/office/drawing/2014/main" id="{39C40B7D-3C26-5994-D85D-7A628ABB51E9}"/>
              </a:ext>
            </a:extLst>
          </p:cNvPr>
          <p:cNvSpPr>
            <a:spLocks noChangeArrowheads="1"/>
          </p:cNvSpPr>
          <p:nvPr/>
        </p:nvSpPr>
        <p:spPr bwMode="auto">
          <a:xfrm flipH="1">
            <a:off x="5904821" y="3563938"/>
            <a:ext cx="5038725" cy="576262"/>
          </a:xfrm>
          <a:prstGeom prst="leftArrow">
            <a:avLst>
              <a:gd name="adj1" fmla="val 50000"/>
              <a:gd name="adj2" fmla="val 21859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Dettes </a:t>
            </a:r>
            <a:r>
              <a:rPr lang="fr-FR" altLang="fr-FR" sz="1300">
                <a:latin typeface="Verdana" panose="020B0604030504040204" pitchFamily="34" charset="0"/>
              </a:rPr>
              <a:t>(financement </a:t>
            </a:r>
            <a:r>
              <a:rPr lang="fr-FR" altLang="fr-FR" sz="1400">
                <a:solidFill>
                  <a:srgbClr val="FF3300"/>
                </a:solidFill>
                <a:latin typeface="Verdana" panose="020B0604030504040204" pitchFamily="34" charset="0"/>
              </a:rPr>
              <a:t>risque réduit</a:t>
            </a:r>
            <a:r>
              <a:rPr lang="fr-FR" altLang="fr-FR" sz="1300">
                <a:latin typeface="Verdana" panose="020B0604030504040204" pitchFamily="34" charset="0"/>
              </a:rPr>
              <a:t>)</a:t>
            </a:r>
          </a:p>
        </p:txBody>
      </p:sp>
      <p:sp>
        <p:nvSpPr>
          <p:cNvPr id="4108" name="AutoShape 12">
            <a:extLst>
              <a:ext uri="{FF2B5EF4-FFF2-40B4-BE49-F238E27FC236}">
                <a16:creationId xmlns:a16="http://schemas.microsoft.com/office/drawing/2014/main" id="{FBE54034-ED89-FBD7-339A-FA7080BF1366}"/>
              </a:ext>
            </a:extLst>
          </p:cNvPr>
          <p:cNvSpPr>
            <a:spLocks noChangeArrowheads="1"/>
          </p:cNvSpPr>
          <p:nvPr/>
        </p:nvSpPr>
        <p:spPr bwMode="auto">
          <a:xfrm>
            <a:off x="5757182" y="2917826"/>
            <a:ext cx="4972050" cy="646113"/>
          </a:xfrm>
          <a:prstGeom prst="leftArrow">
            <a:avLst>
              <a:gd name="adj1" fmla="val 50000"/>
              <a:gd name="adj2" fmla="val 192383"/>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Salaires</a:t>
            </a:r>
          </a:p>
        </p:txBody>
      </p:sp>
      <p:sp>
        <p:nvSpPr>
          <p:cNvPr id="4109" name="AutoShape 13">
            <a:extLst>
              <a:ext uri="{FF2B5EF4-FFF2-40B4-BE49-F238E27FC236}">
                <a16:creationId xmlns:a16="http://schemas.microsoft.com/office/drawing/2014/main" id="{16F01B19-DF6D-4314-FC3F-A536D9D5A8B3}"/>
              </a:ext>
            </a:extLst>
          </p:cNvPr>
          <p:cNvSpPr>
            <a:spLocks noChangeArrowheads="1"/>
          </p:cNvSpPr>
          <p:nvPr/>
        </p:nvSpPr>
        <p:spPr bwMode="auto">
          <a:xfrm>
            <a:off x="5904821" y="5005389"/>
            <a:ext cx="4967287" cy="574675"/>
          </a:xfrm>
          <a:prstGeom prst="leftArrow">
            <a:avLst>
              <a:gd name="adj1" fmla="val 50000"/>
              <a:gd name="adj2" fmla="val 216091"/>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fr-FR" altLang="fr-FR" sz="2500">
                <a:latin typeface="Verdana" panose="020B0604030504040204" pitchFamily="34" charset="0"/>
              </a:rPr>
              <a:t>Impôts &amp; Taxes</a:t>
            </a:r>
          </a:p>
        </p:txBody>
      </p:sp>
      <p:sp>
        <p:nvSpPr>
          <p:cNvPr id="4110" name="AutoShape 14">
            <a:extLst>
              <a:ext uri="{FF2B5EF4-FFF2-40B4-BE49-F238E27FC236}">
                <a16:creationId xmlns:a16="http://schemas.microsoft.com/office/drawing/2014/main" id="{91AE43DD-4CC5-040D-648B-0B5FAD356D17}"/>
              </a:ext>
            </a:extLst>
          </p:cNvPr>
          <p:cNvSpPr>
            <a:spLocks noChangeArrowheads="1"/>
          </p:cNvSpPr>
          <p:nvPr/>
        </p:nvSpPr>
        <p:spPr bwMode="auto">
          <a:xfrm flipH="1">
            <a:off x="5831795" y="4502151"/>
            <a:ext cx="5040312" cy="574675"/>
          </a:xfrm>
          <a:prstGeom prst="leftArrow">
            <a:avLst>
              <a:gd name="adj1" fmla="val 50000"/>
              <a:gd name="adj2" fmla="val 2192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Structures</a:t>
            </a:r>
          </a:p>
        </p:txBody>
      </p:sp>
      <p:sp>
        <p:nvSpPr>
          <p:cNvPr id="4111" name="AutoShape 15">
            <a:extLst>
              <a:ext uri="{FF2B5EF4-FFF2-40B4-BE49-F238E27FC236}">
                <a16:creationId xmlns:a16="http://schemas.microsoft.com/office/drawing/2014/main" id="{95228A6F-FC7F-3C50-EB4F-1B2CF6B95EB4}"/>
              </a:ext>
            </a:extLst>
          </p:cNvPr>
          <p:cNvSpPr>
            <a:spLocks noChangeArrowheads="1"/>
          </p:cNvSpPr>
          <p:nvPr/>
        </p:nvSpPr>
        <p:spPr bwMode="auto">
          <a:xfrm flipH="1">
            <a:off x="5831795" y="5510214"/>
            <a:ext cx="5040312" cy="574675"/>
          </a:xfrm>
          <a:prstGeom prst="leftArrow">
            <a:avLst>
              <a:gd name="adj1" fmla="val 50000"/>
              <a:gd name="adj2" fmla="val 2192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a:latin typeface="Verdana" panose="020B0604030504040204" pitchFamily="34" charset="0"/>
              </a:rPr>
              <a:t>Fonds propres </a:t>
            </a:r>
            <a:r>
              <a:rPr lang="fr-FR" altLang="fr-FR" sz="1300">
                <a:latin typeface="Verdana" panose="020B0604030504040204" pitchFamily="34" charset="0"/>
              </a:rPr>
              <a:t>(financement </a:t>
            </a:r>
            <a:r>
              <a:rPr lang="fr-FR" altLang="fr-FR" sz="1400">
                <a:solidFill>
                  <a:srgbClr val="FF3300"/>
                </a:solidFill>
                <a:latin typeface="Verdana" panose="020B0604030504040204" pitchFamily="34" charset="0"/>
              </a:rPr>
              <a:t>risque élevé</a:t>
            </a:r>
            <a:r>
              <a:rPr lang="fr-FR" altLang="fr-FR" sz="1300">
                <a:latin typeface="Verdana" panose="020B0604030504040204" pitchFamily="34" charset="0"/>
              </a:rPr>
              <a:t>)</a:t>
            </a:r>
          </a:p>
        </p:txBody>
      </p:sp>
      <p:sp>
        <p:nvSpPr>
          <p:cNvPr id="2" name="Espace réservé du pied de page 1">
            <a:extLst>
              <a:ext uri="{FF2B5EF4-FFF2-40B4-BE49-F238E27FC236}">
                <a16:creationId xmlns:a16="http://schemas.microsoft.com/office/drawing/2014/main" id="{EECC9DDC-3F5D-AD69-319C-1EE130C31A0C}"/>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1+#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0-#ppt_w/2"/>
                                          </p:val>
                                        </p:tav>
                                        <p:tav tm="100000">
                                          <p:val>
                                            <p:strVal val="#ppt_x"/>
                                          </p:val>
                                        </p:tav>
                                      </p:tavLst>
                                    </p:anim>
                                    <p:anim calcmode="lin" valueType="num">
                                      <p:cBhvr additive="base">
                                        <p:cTn id="12"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anim calcmode="lin" valueType="num">
                                      <p:cBhvr additive="base">
                                        <p:cTn id="17" dur="500" fill="hold"/>
                                        <p:tgtEl>
                                          <p:spTgt spid="4103"/>
                                        </p:tgtEl>
                                        <p:attrNameLst>
                                          <p:attrName>ppt_x</p:attrName>
                                        </p:attrNameLst>
                                      </p:cBhvr>
                                      <p:tavLst>
                                        <p:tav tm="0">
                                          <p:val>
                                            <p:strVal val="0-#ppt_w/2"/>
                                          </p:val>
                                        </p:tav>
                                        <p:tav tm="100000">
                                          <p:val>
                                            <p:strVal val="#ppt_x"/>
                                          </p:val>
                                        </p:tav>
                                      </p:tavLst>
                                    </p:anim>
                                    <p:anim calcmode="lin" valueType="num">
                                      <p:cBhvr additive="base">
                                        <p:cTn id="18" dur="500" fill="hold"/>
                                        <p:tgtEl>
                                          <p:spTgt spid="410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additive="base">
                                        <p:cTn id="21" dur="500" fill="hold"/>
                                        <p:tgtEl>
                                          <p:spTgt spid="4102"/>
                                        </p:tgtEl>
                                        <p:attrNameLst>
                                          <p:attrName>ppt_x</p:attrName>
                                        </p:attrNameLst>
                                      </p:cBhvr>
                                      <p:tavLst>
                                        <p:tav tm="0">
                                          <p:val>
                                            <p:strVal val="1+#ppt_w/2"/>
                                          </p:val>
                                        </p:tav>
                                        <p:tav tm="100000">
                                          <p:val>
                                            <p:strVal val="#ppt_x"/>
                                          </p:val>
                                        </p:tav>
                                      </p:tavLst>
                                    </p:anim>
                                    <p:anim calcmode="lin" valueType="num">
                                      <p:cBhvr additive="base">
                                        <p:cTn id="22"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4105"/>
                                        </p:tgtEl>
                                        <p:attrNameLst>
                                          <p:attrName>style.visibility</p:attrName>
                                        </p:attrNameLst>
                                      </p:cBhvr>
                                      <p:to>
                                        <p:strVal val="visible"/>
                                      </p:to>
                                    </p:set>
                                    <p:anim calcmode="lin" valueType="num">
                                      <p:cBhvr additive="base">
                                        <p:cTn id="27" dur="500" fill="hold"/>
                                        <p:tgtEl>
                                          <p:spTgt spid="4105"/>
                                        </p:tgtEl>
                                        <p:attrNameLst>
                                          <p:attrName>ppt_x</p:attrName>
                                        </p:attrNameLst>
                                      </p:cBhvr>
                                      <p:tavLst>
                                        <p:tav tm="0">
                                          <p:val>
                                            <p:strVal val="0-#ppt_w/2"/>
                                          </p:val>
                                        </p:tav>
                                        <p:tav tm="100000">
                                          <p:val>
                                            <p:strVal val="#ppt_x"/>
                                          </p:val>
                                        </p:tav>
                                      </p:tavLst>
                                    </p:anim>
                                    <p:anim calcmode="lin" valueType="num">
                                      <p:cBhvr additive="base">
                                        <p:cTn id="28" dur="500" fill="hold"/>
                                        <p:tgtEl>
                                          <p:spTgt spid="410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108"/>
                                        </p:tgtEl>
                                        <p:attrNameLst>
                                          <p:attrName>style.visibility</p:attrName>
                                        </p:attrNameLst>
                                      </p:cBhvr>
                                      <p:to>
                                        <p:strVal val="visible"/>
                                      </p:to>
                                    </p:set>
                                    <p:anim calcmode="lin" valueType="num">
                                      <p:cBhvr additive="base">
                                        <p:cTn id="31" dur="500" fill="hold"/>
                                        <p:tgtEl>
                                          <p:spTgt spid="4108"/>
                                        </p:tgtEl>
                                        <p:attrNameLst>
                                          <p:attrName>ppt_x</p:attrName>
                                        </p:attrNameLst>
                                      </p:cBhvr>
                                      <p:tavLst>
                                        <p:tav tm="0">
                                          <p:val>
                                            <p:strVal val="1+#ppt_w/2"/>
                                          </p:val>
                                        </p:tav>
                                        <p:tav tm="100000">
                                          <p:val>
                                            <p:strVal val="#ppt_x"/>
                                          </p:val>
                                        </p:tav>
                                      </p:tavLst>
                                    </p:anim>
                                    <p:anim calcmode="lin" valueType="num">
                                      <p:cBhvr additive="base">
                                        <p:cTn id="32"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107"/>
                                        </p:tgtEl>
                                        <p:attrNameLst>
                                          <p:attrName>style.visibility</p:attrName>
                                        </p:attrNameLst>
                                      </p:cBhvr>
                                      <p:to>
                                        <p:strVal val="visible"/>
                                      </p:to>
                                    </p:set>
                                    <p:anim calcmode="lin" valueType="num">
                                      <p:cBhvr additive="base">
                                        <p:cTn id="37" dur="500" fill="hold"/>
                                        <p:tgtEl>
                                          <p:spTgt spid="4107"/>
                                        </p:tgtEl>
                                        <p:attrNameLst>
                                          <p:attrName>ppt_x</p:attrName>
                                        </p:attrNameLst>
                                      </p:cBhvr>
                                      <p:tavLst>
                                        <p:tav tm="0">
                                          <p:val>
                                            <p:strVal val="0-#ppt_w/2"/>
                                          </p:val>
                                        </p:tav>
                                        <p:tav tm="100000">
                                          <p:val>
                                            <p:strVal val="#ppt_x"/>
                                          </p:val>
                                        </p:tav>
                                      </p:tavLst>
                                    </p:anim>
                                    <p:anim calcmode="lin" valueType="num">
                                      <p:cBhvr additive="base">
                                        <p:cTn id="38" dur="500" fill="hold"/>
                                        <p:tgtEl>
                                          <p:spTgt spid="4107"/>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104"/>
                                        </p:tgtEl>
                                        <p:attrNameLst>
                                          <p:attrName>style.visibility</p:attrName>
                                        </p:attrNameLst>
                                      </p:cBhvr>
                                      <p:to>
                                        <p:strVal val="visible"/>
                                      </p:to>
                                    </p:set>
                                    <p:anim calcmode="lin" valueType="num">
                                      <p:cBhvr additive="base">
                                        <p:cTn id="41" dur="500" fill="hold"/>
                                        <p:tgtEl>
                                          <p:spTgt spid="4104"/>
                                        </p:tgtEl>
                                        <p:attrNameLst>
                                          <p:attrName>ppt_x</p:attrName>
                                        </p:attrNameLst>
                                      </p:cBhvr>
                                      <p:tavLst>
                                        <p:tav tm="0">
                                          <p:val>
                                            <p:strVal val="1+#ppt_w/2"/>
                                          </p:val>
                                        </p:tav>
                                        <p:tav tm="100000">
                                          <p:val>
                                            <p:strVal val="#ppt_x"/>
                                          </p:val>
                                        </p:tav>
                                      </p:tavLst>
                                    </p:anim>
                                    <p:anim calcmode="lin" valueType="num">
                                      <p:cBhvr additive="base">
                                        <p:cTn id="42"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4110"/>
                                        </p:tgtEl>
                                        <p:attrNameLst>
                                          <p:attrName>style.visibility</p:attrName>
                                        </p:attrNameLst>
                                      </p:cBhvr>
                                      <p:to>
                                        <p:strVal val="visible"/>
                                      </p:to>
                                    </p:set>
                                    <p:anim calcmode="lin" valueType="num">
                                      <p:cBhvr additive="base">
                                        <p:cTn id="47" dur="500" fill="hold"/>
                                        <p:tgtEl>
                                          <p:spTgt spid="4110"/>
                                        </p:tgtEl>
                                        <p:attrNameLst>
                                          <p:attrName>ppt_x</p:attrName>
                                        </p:attrNameLst>
                                      </p:cBhvr>
                                      <p:tavLst>
                                        <p:tav tm="0">
                                          <p:val>
                                            <p:strVal val="0-#ppt_w/2"/>
                                          </p:val>
                                        </p:tav>
                                        <p:tav tm="100000">
                                          <p:val>
                                            <p:strVal val="#ppt_x"/>
                                          </p:val>
                                        </p:tav>
                                      </p:tavLst>
                                    </p:anim>
                                    <p:anim calcmode="lin" valueType="num">
                                      <p:cBhvr additive="base">
                                        <p:cTn id="48" dur="500" fill="hold"/>
                                        <p:tgtEl>
                                          <p:spTgt spid="4110"/>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109"/>
                                        </p:tgtEl>
                                        <p:attrNameLst>
                                          <p:attrName>style.visibility</p:attrName>
                                        </p:attrNameLst>
                                      </p:cBhvr>
                                      <p:to>
                                        <p:strVal val="visible"/>
                                      </p:to>
                                    </p:set>
                                    <p:anim calcmode="lin" valueType="num">
                                      <p:cBhvr additive="base">
                                        <p:cTn id="51" dur="500" fill="hold"/>
                                        <p:tgtEl>
                                          <p:spTgt spid="4109"/>
                                        </p:tgtEl>
                                        <p:attrNameLst>
                                          <p:attrName>ppt_x</p:attrName>
                                        </p:attrNameLst>
                                      </p:cBhvr>
                                      <p:tavLst>
                                        <p:tav tm="0">
                                          <p:val>
                                            <p:strVal val="1+#ppt_w/2"/>
                                          </p:val>
                                        </p:tav>
                                        <p:tav tm="100000">
                                          <p:val>
                                            <p:strVal val="#ppt_x"/>
                                          </p:val>
                                        </p:tav>
                                      </p:tavLst>
                                    </p:anim>
                                    <p:anim calcmode="lin" valueType="num">
                                      <p:cBhvr additive="base">
                                        <p:cTn id="52" dur="500" fill="hold"/>
                                        <p:tgtEl>
                                          <p:spTgt spid="4109"/>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4111"/>
                                        </p:tgtEl>
                                        <p:attrNameLst>
                                          <p:attrName>style.visibility</p:attrName>
                                        </p:attrNameLst>
                                      </p:cBhvr>
                                      <p:to>
                                        <p:strVal val="visible"/>
                                      </p:to>
                                    </p:set>
                                    <p:anim calcmode="lin" valueType="num">
                                      <p:cBhvr additive="base">
                                        <p:cTn id="57" dur="500" fill="hold"/>
                                        <p:tgtEl>
                                          <p:spTgt spid="4111"/>
                                        </p:tgtEl>
                                        <p:attrNameLst>
                                          <p:attrName>ppt_x</p:attrName>
                                        </p:attrNameLst>
                                      </p:cBhvr>
                                      <p:tavLst>
                                        <p:tav tm="0">
                                          <p:val>
                                            <p:strVal val="0-#ppt_w/2"/>
                                          </p:val>
                                        </p:tav>
                                        <p:tav tm="100000">
                                          <p:val>
                                            <p:strVal val="#ppt_x"/>
                                          </p:val>
                                        </p:tav>
                                      </p:tavLst>
                                    </p:anim>
                                    <p:anim calcmode="lin" valueType="num">
                                      <p:cBhvr additive="base">
                                        <p:cTn id="58" dur="500" fill="hold"/>
                                        <p:tgtEl>
                                          <p:spTgt spid="4111"/>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106"/>
                                        </p:tgtEl>
                                        <p:attrNameLst>
                                          <p:attrName>style.visibility</p:attrName>
                                        </p:attrNameLst>
                                      </p:cBhvr>
                                      <p:to>
                                        <p:strVal val="visible"/>
                                      </p:to>
                                    </p:set>
                                    <p:anim calcmode="lin" valueType="num">
                                      <p:cBhvr additive="base">
                                        <p:cTn id="61" dur="500" fill="hold"/>
                                        <p:tgtEl>
                                          <p:spTgt spid="4106"/>
                                        </p:tgtEl>
                                        <p:attrNameLst>
                                          <p:attrName>ppt_x</p:attrName>
                                        </p:attrNameLst>
                                      </p:cBhvr>
                                      <p:tavLst>
                                        <p:tav tm="0">
                                          <p:val>
                                            <p:strVal val="1+#ppt_w/2"/>
                                          </p:val>
                                        </p:tav>
                                        <p:tav tm="100000">
                                          <p:val>
                                            <p:strVal val="#ppt_x"/>
                                          </p:val>
                                        </p:tav>
                                      </p:tavLst>
                                    </p:anim>
                                    <p:anim calcmode="lin" valueType="num">
                                      <p:cBhvr additive="base">
                                        <p:cTn id="62"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4103" grpId="0" animBg="1"/>
      <p:bldP spid="4104" grpId="0" animBg="1"/>
      <p:bldP spid="4105" grpId="0" animBg="1"/>
      <p:bldP spid="4106" grpId="0" animBg="1"/>
      <p:bldP spid="4107" grpId="0" animBg="1"/>
      <p:bldP spid="4108" grpId="0" animBg="1"/>
      <p:bldP spid="4109" grpId="0" animBg="1"/>
      <p:bldP spid="4110" grpId="0" animBg="1"/>
      <p:bldP spid="41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5073A-409A-CDCF-59E7-8E1D5E03CF01}"/>
              </a:ext>
            </a:extLst>
          </p:cNvPr>
          <p:cNvSpPr>
            <a:spLocks noGrp="1"/>
          </p:cNvSpPr>
          <p:nvPr>
            <p:ph type="title"/>
          </p:nvPr>
        </p:nvSpPr>
        <p:spPr/>
        <p:txBody>
          <a:bodyPr/>
          <a:lstStyle/>
          <a:p>
            <a:r>
              <a:rPr lang="fr-FR" dirty="0"/>
              <a:t>Au programme :</a:t>
            </a:r>
          </a:p>
        </p:txBody>
      </p:sp>
      <p:sp>
        <p:nvSpPr>
          <p:cNvPr id="3" name="Espace réservé du contenu 2">
            <a:extLst>
              <a:ext uri="{FF2B5EF4-FFF2-40B4-BE49-F238E27FC236}">
                <a16:creationId xmlns:a16="http://schemas.microsoft.com/office/drawing/2014/main" id="{8538B61D-A0BE-3D2F-D9B5-BCBB6FAFD9C9}"/>
              </a:ext>
            </a:extLst>
          </p:cNvPr>
          <p:cNvSpPr>
            <a:spLocks noGrp="1"/>
          </p:cNvSpPr>
          <p:nvPr>
            <p:ph idx="1"/>
          </p:nvPr>
        </p:nvSpPr>
        <p:spPr/>
        <p:txBody>
          <a:bodyPr/>
          <a:lstStyle/>
          <a:p>
            <a:r>
              <a:rPr lang="fr-FR" dirty="0"/>
              <a:t>Stratégie d’entreprise 101 : Le cap, le plan de route…</a:t>
            </a:r>
          </a:p>
          <a:p>
            <a:r>
              <a:rPr lang="fr-FR" dirty="0"/>
              <a:t>Comptabilité 101 : le compas.</a:t>
            </a:r>
          </a:p>
          <a:p>
            <a:r>
              <a:rPr lang="fr-FR" dirty="0"/>
              <a:t>Analyse financière 101: </a:t>
            </a:r>
          </a:p>
          <a:p>
            <a:pPr lvl="1"/>
            <a:r>
              <a:rPr lang="fr-FR" dirty="0"/>
              <a:t>Le contrôle de la route, de la trajectoire </a:t>
            </a:r>
          </a:p>
          <a:p>
            <a:pPr lvl="1"/>
            <a:r>
              <a:rPr lang="fr-FR" dirty="0"/>
              <a:t>Les possibilités d’ajustement.</a:t>
            </a:r>
          </a:p>
        </p:txBody>
      </p:sp>
      <p:sp>
        <p:nvSpPr>
          <p:cNvPr id="5" name="Espace réservé du pied de page 4">
            <a:extLst>
              <a:ext uri="{FF2B5EF4-FFF2-40B4-BE49-F238E27FC236}">
                <a16:creationId xmlns:a16="http://schemas.microsoft.com/office/drawing/2014/main" id="{F0E551E2-B5EB-CE6B-4E71-F3AEC2D2BBB1}"/>
              </a:ext>
            </a:extLst>
          </p:cNvPr>
          <p:cNvSpPr>
            <a:spLocks noGrp="1"/>
          </p:cNvSpPr>
          <p:nvPr>
            <p:ph type="ftr" sz="quarter" idx="11"/>
          </p:nvPr>
        </p:nvSpPr>
        <p:spPr>
          <a:xfrm>
            <a:off x="1307592" y="6356350"/>
            <a:ext cx="3057144" cy="365125"/>
          </a:xfrm>
        </p:spPr>
        <p:txBody>
          <a:bodyPr/>
          <a:lstStyle/>
          <a:p>
            <a:r>
              <a:rPr lang="sv-SE" dirty="0"/>
              <a:t>2026,03.ENS_STRATEGIE_COMPTA_ANAFI</a:t>
            </a:r>
            <a:endParaRPr lang="fr-FR" dirty="0"/>
          </a:p>
        </p:txBody>
      </p:sp>
    </p:spTree>
    <p:extLst>
      <p:ext uri="{BB962C8B-B14F-4D97-AF65-F5344CB8AC3E}">
        <p14:creationId xmlns:p14="http://schemas.microsoft.com/office/powerpoint/2010/main" val="135868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Espace réservé du pied de page 4">
            <a:extLst>
              <a:ext uri="{FF2B5EF4-FFF2-40B4-BE49-F238E27FC236}">
                <a16:creationId xmlns:a16="http://schemas.microsoft.com/office/drawing/2014/main" id="{0F4D39CA-05A4-80D1-5FD1-6E9F444C9DC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sv-SE" altLang="fr-FR" b="0"/>
              <a:t>2024.06.ENS_STRATEGIE_COMPTA_ANAFI</a:t>
            </a:r>
            <a:endParaRPr lang="fr-FR" altLang="fr-FR" b="0" dirty="0"/>
          </a:p>
        </p:txBody>
      </p:sp>
      <p:sp>
        <p:nvSpPr>
          <p:cNvPr id="117765" name="Rectangle 17">
            <a:extLst>
              <a:ext uri="{FF2B5EF4-FFF2-40B4-BE49-F238E27FC236}">
                <a16:creationId xmlns:a16="http://schemas.microsoft.com/office/drawing/2014/main" id="{9384F142-0F86-B738-64EC-B20038A71F72}"/>
              </a:ext>
            </a:extLst>
          </p:cNvPr>
          <p:cNvSpPr>
            <a:spLocks noChangeArrowheads="1"/>
          </p:cNvSpPr>
          <p:nvPr/>
        </p:nvSpPr>
        <p:spPr bwMode="auto">
          <a:xfrm>
            <a:off x="2424114" y="2741751"/>
            <a:ext cx="2105025" cy="66516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latin typeface="Verdana" panose="020B0604030504040204" pitchFamily="34" charset="0"/>
              </a:rPr>
              <a:t>Maison</a:t>
            </a:r>
            <a:endParaRPr lang="fr-FR" altLang="fr-FR" sz="900" b="0">
              <a:latin typeface="Verdana" panose="020B0604030504040204" pitchFamily="34" charset="0"/>
            </a:endParaRPr>
          </a:p>
        </p:txBody>
      </p:sp>
      <p:sp>
        <p:nvSpPr>
          <p:cNvPr id="117766" name="Rectangle 18">
            <a:extLst>
              <a:ext uri="{FF2B5EF4-FFF2-40B4-BE49-F238E27FC236}">
                <a16:creationId xmlns:a16="http://schemas.microsoft.com/office/drawing/2014/main" id="{441F4C7A-BC58-57C0-621C-C38A52FEB14B}"/>
              </a:ext>
            </a:extLst>
          </p:cNvPr>
          <p:cNvSpPr>
            <a:spLocks noChangeArrowheads="1"/>
          </p:cNvSpPr>
          <p:nvPr/>
        </p:nvSpPr>
        <p:spPr bwMode="auto">
          <a:xfrm>
            <a:off x="2424114" y="3402150"/>
            <a:ext cx="2105025" cy="611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latin typeface="Verdana" panose="020B0604030504040204" pitchFamily="34" charset="0"/>
              </a:rPr>
              <a:t>Voiture</a:t>
            </a:r>
            <a:endParaRPr lang="fr-FR" altLang="fr-FR" sz="900" b="0">
              <a:latin typeface="Verdana" panose="020B0604030504040204" pitchFamily="34" charset="0"/>
            </a:endParaRPr>
          </a:p>
        </p:txBody>
      </p:sp>
      <p:sp>
        <p:nvSpPr>
          <p:cNvPr id="117767" name="Rectangle 19">
            <a:extLst>
              <a:ext uri="{FF2B5EF4-FFF2-40B4-BE49-F238E27FC236}">
                <a16:creationId xmlns:a16="http://schemas.microsoft.com/office/drawing/2014/main" id="{8BC72BF6-663F-F6EE-4A66-23E98DDAEEA4}"/>
              </a:ext>
            </a:extLst>
          </p:cNvPr>
          <p:cNvSpPr>
            <a:spLocks noChangeArrowheads="1"/>
          </p:cNvSpPr>
          <p:nvPr/>
        </p:nvSpPr>
        <p:spPr bwMode="auto">
          <a:xfrm>
            <a:off x="2424114" y="4478475"/>
            <a:ext cx="2105025" cy="43973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solidFill>
                  <a:schemeClr val="bg1"/>
                </a:solidFill>
                <a:latin typeface="Verdana" panose="020B0604030504040204" pitchFamily="34" charset="0"/>
              </a:rPr>
              <a:t>Epargne</a:t>
            </a:r>
          </a:p>
        </p:txBody>
      </p:sp>
      <p:sp>
        <p:nvSpPr>
          <p:cNvPr id="117768" name="Rectangle 20">
            <a:extLst>
              <a:ext uri="{FF2B5EF4-FFF2-40B4-BE49-F238E27FC236}">
                <a16:creationId xmlns:a16="http://schemas.microsoft.com/office/drawing/2014/main" id="{62C0E08A-84FB-1154-6F7C-F1ED06EF162D}"/>
              </a:ext>
            </a:extLst>
          </p:cNvPr>
          <p:cNvSpPr>
            <a:spLocks noChangeArrowheads="1"/>
          </p:cNvSpPr>
          <p:nvPr/>
        </p:nvSpPr>
        <p:spPr bwMode="auto">
          <a:xfrm>
            <a:off x="2424114" y="4924564"/>
            <a:ext cx="2105025" cy="6175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solidFill>
                  <a:schemeClr val="hlink"/>
                </a:solidFill>
                <a:latin typeface="Verdana" panose="020B0604030504040204" pitchFamily="34" charset="0"/>
              </a:rPr>
              <a:t>Banque</a:t>
            </a:r>
            <a:endParaRPr lang="fr-FR" altLang="fr-FR" sz="900" b="0">
              <a:solidFill>
                <a:schemeClr val="hlink"/>
              </a:solidFill>
              <a:latin typeface="Verdana" panose="020B0604030504040204" pitchFamily="34" charset="0"/>
            </a:endParaRPr>
          </a:p>
        </p:txBody>
      </p:sp>
      <p:sp>
        <p:nvSpPr>
          <p:cNvPr id="117769" name="Rectangle 22">
            <a:extLst>
              <a:ext uri="{FF2B5EF4-FFF2-40B4-BE49-F238E27FC236}">
                <a16:creationId xmlns:a16="http://schemas.microsoft.com/office/drawing/2014/main" id="{60BFBC5E-85BC-BB2B-D17A-98224EE5D8CC}"/>
              </a:ext>
            </a:extLst>
          </p:cNvPr>
          <p:cNvSpPr>
            <a:spLocks noChangeArrowheads="1"/>
          </p:cNvSpPr>
          <p:nvPr/>
        </p:nvSpPr>
        <p:spPr bwMode="auto">
          <a:xfrm>
            <a:off x="4529138" y="3918088"/>
            <a:ext cx="2430462" cy="111601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b="0">
                <a:solidFill>
                  <a:schemeClr val="hlink"/>
                </a:solidFill>
                <a:latin typeface="Verdana" panose="020B0604030504040204" pitchFamily="34" charset="0"/>
              </a:rPr>
              <a:t>Dette Banque</a:t>
            </a:r>
            <a:endParaRPr lang="fr-FR" altLang="fr-FR" sz="900" b="0">
              <a:latin typeface="Verdana" panose="020B0604030504040204" pitchFamily="34" charset="0"/>
            </a:endParaRPr>
          </a:p>
        </p:txBody>
      </p:sp>
      <p:sp>
        <p:nvSpPr>
          <p:cNvPr id="117770" name="Rectangle 23">
            <a:extLst>
              <a:ext uri="{FF2B5EF4-FFF2-40B4-BE49-F238E27FC236}">
                <a16:creationId xmlns:a16="http://schemas.microsoft.com/office/drawing/2014/main" id="{99BC664C-2F75-E8B9-E12E-E00A4BCC238D}"/>
              </a:ext>
            </a:extLst>
          </p:cNvPr>
          <p:cNvSpPr>
            <a:spLocks noChangeArrowheads="1"/>
          </p:cNvSpPr>
          <p:nvPr/>
        </p:nvSpPr>
        <p:spPr bwMode="auto">
          <a:xfrm>
            <a:off x="4529138" y="5011876"/>
            <a:ext cx="2430462" cy="538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b="0">
                <a:latin typeface="Verdana" panose="020B0604030504040204" pitchFamily="34" charset="0"/>
              </a:rPr>
              <a:t>Revolving</a:t>
            </a:r>
          </a:p>
        </p:txBody>
      </p:sp>
      <p:sp>
        <p:nvSpPr>
          <p:cNvPr id="117771" name="Rectangle 24">
            <a:extLst>
              <a:ext uri="{FF2B5EF4-FFF2-40B4-BE49-F238E27FC236}">
                <a16:creationId xmlns:a16="http://schemas.microsoft.com/office/drawing/2014/main" id="{79A98404-5519-13BF-05DB-C78DCA9E6AFE}"/>
              </a:ext>
            </a:extLst>
          </p:cNvPr>
          <p:cNvSpPr>
            <a:spLocks noChangeArrowheads="1"/>
          </p:cNvSpPr>
          <p:nvPr/>
        </p:nvSpPr>
        <p:spPr bwMode="auto">
          <a:xfrm>
            <a:off x="4529138" y="2741751"/>
            <a:ext cx="2430462" cy="9366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300" b="0">
                <a:solidFill>
                  <a:srgbClr val="FFFF00"/>
                </a:solidFill>
                <a:latin typeface="Verdana" panose="020B0604030504040204" pitchFamily="34" charset="0"/>
              </a:rPr>
              <a:t>Richesse</a:t>
            </a:r>
          </a:p>
        </p:txBody>
      </p:sp>
      <p:sp>
        <p:nvSpPr>
          <p:cNvPr id="117772" name="Rectangle 26">
            <a:extLst>
              <a:ext uri="{FF2B5EF4-FFF2-40B4-BE49-F238E27FC236}">
                <a16:creationId xmlns:a16="http://schemas.microsoft.com/office/drawing/2014/main" id="{75F38922-F53A-B454-A193-80E04D2188C4}"/>
              </a:ext>
            </a:extLst>
          </p:cNvPr>
          <p:cNvSpPr>
            <a:spLocks noChangeArrowheads="1"/>
          </p:cNvSpPr>
          <p:nvPr/>
        </p:nvSpPr>
        <p:spPr bwMode="auto">
          <a:xfrm>
            <a:off x="2424114" y="4014926"/>
            <a:ext cx="2105025" cy="4603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b="0">
                <a:latin typeface="Verdana" panose="020B0604030504040204" pitchFamily="34" charset="0"/>
              </a:rPr>
              <a:t>Voiture</a:t>
            </a:r>
            <a:endParaRPr lang="fr-FR" altLang="fr-FR" sz="900" b="0">
              <a:latin typeface="Verdana" panose="020B0604030504040204" pitchFamily="34" charset="0"/>
            </a:endParaRPr>
          </a:p>
        </p:txBody>
      </p:sp>
      <p:sp>
        <p:nvSpPr>
          <p:cNvPr id="117773" name="Rectangle 32">
            <a:extLst>
              <a:ext uri="{FF2B5EF4-FFF2-40B4-BE49-F238E27FC236}">
                <a16:creationId xmlns:a16="http://schemas.microsoft.com/office/drawing/2014/main" id="{3FE59B56-5485-FABB-F8FB-6D2A36B553A2}"/>
              </a:ext>
            </a:extLst>
          </p:cNvPr>
          <p:cNvSpPr>
            <a:spLocks noChangeArrowheads="1"/>
          </p:cNvSpPr>
          <p:nvPr/>
        </p:nvSpPr>
        <p:spPr bwMode="auto">
          <a:xfrm>
            <a:off x="4532282" y="3603703"/>
            <a:ext cx="2430462" cy="358775"/>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200">
                <a:latin typeface="Verdana" panose="020B0604030504040204" pitchFamily="34" charset="0"/>
              </a:rPr>
              <a:t>Variation de richesse</a:t>
            </a:r>
          </a:p>
        </p:txBody>
      </p:sp>
      <p:sp>
        <p:nvSpPr>
          <p:cNvPr id="117774" name="Rectangle 87">
            <a:extLst>
              <a:ext uri="{FF2B5EF4-FFF2-40B4-BE49-F238E27FC236}">
                <a16:creationId xmlns:a16="http://schemas.microsoft.com/office/drawing/2014/main" id="{87949EC1-0020-0B99-334F-2A7410E12E70}"/>
              </a:ext>
            </a:extLst>
          </p:cNvPr>
          <p:cNvSpPr>
            <a:spLocks noChangeArrowheads="1"/>
          </p:cNvSpPr>
          <p:nvPr/>
        </p:nvSpPr>
        <p:spPr bwMode="auto">
          <a:xfrm>
            <a:off x="2424113" y="2165489"/>
            <a:ext cx="2087562" cy="4333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Avoirs</a:t>
            </a:r>
          </a:p>
        </p:txBody>
      </p:sp>
      <p:sp>
        <p:nvSpPr>
          <p:cNvPr id="117775" name="Rectangle 88">
            <a:extLst>
              <a:ext uri="{FF2B5EF4-FFF2-40B4-BE49-F238E27FC236}">
                <a16:creationId xmlns:a16="http://schemas.microsoft.com/office/drawing/2014/main" id="{D30D2AB6-4C46-B371-FC6F-436DACE72DDE}"/>
              </a:ext>
            </a:extLst>
          </p:cNvPr>
          <p:cNvSpPr>
            <a:spLocks noChangeArrowheads="1"/>
          </p:cNvSpPr>
          <p:nvPr/>
        </p:nvSpPr>
        <p:spPr bwMode="auto">
          <a:xfrm>
            <a:off x="4511676" y="2165489"/>
            <a:ext cx="2447925" cy="4333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Ressources</a:t>
            </a:r>
          </a:p>
        </p:txBody>
      </p:sp>
      <p:sp>
        <p:nvSpPr>
          <p:cNvPr id="56417" name="Rectangle 97">
            <a:extLst>
              <a:ext uri="{FF2B5EF4-FFF2-40B4-BE49-F238E27FC236}">
                <a16:creationId xmlns:a16="http://schemas.microsoft.com/office/drawing/2014/main" id="{6F6328C5-2215-2106-5913-27C019134407}"/>
              </a:ext>
            </a:extLst>
          </p:cNvPr>
          <p:cNvSpPr>
            <a:spLocks noChangeArrowheads="1"/>
          </p:cNvSpPr>
          <p:nvPr/>
        </p:nvSpPr>
        <p:spPr bwMode="auto">
          <a:xfrm>
            <a:off x="4529138" y="2741750"/>
            <a:ext cx="2430462" cy="863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2100">
                <a:solidFill>
                  <a:srgbClr val="FFFF00"/>
                </a:solidFill>
                <a:latin typeface="Verdana" panose="020B0604030504040204" pitchFamily="34" charset="0"/>
              </a:rPr>
              <a:t>Fonds Propres</a:t>
            </a:r>
            <a:br>
              <a:rPr lang="fr-FR" altLang="fr-FR" sz="2100">
                <a:solidFill>
                  <a:srgbClr val="FFFF00"/>
                </a:solidFill>
                <a:latin typeface="Verdana" panose="020B0604030504040204" pitchFamily="34" charset="0"/>
              </a:rPr>
            </a:br>
            <a:r>
              <a:rPr lang="fr-FR" altLang="fr-FR" sz="900">
                <a:solidFill>
                  <a:srgbClr val="FFFF00"/>
                </a:solidFill>
                <a:latin typeface="Verdana" panose="020B0604030504040204" pitchFamily="34" charset="0"/>
              </a:rPr>
              <a:t>En début d’année</a:t>
            </a:r>
            <a:endParaRPr lang="fr-FR" altLang="fr-FR" sz="2100">
              <a:solidFill>
                <a:srgbClr val="FFFF00"/>
              </a:solidFill>
              <a:latin typeface="Verdana" panose="020B0604030504040204" pitchFamily="34" charset="0"/>
            </a:endParaRPr>
          </a:p>
        </p:txBody>
      </p:sp>
      <p:sp>
        <p:nvSpPr>
          <p:cNvPr id="117777" name="Rectangle 2">
            <a:extLst>
              <a:ext uri="{FF2B5EF4-FFF2-40B4-BE49-F238E27FC236}">
                <a16:creationId xmlns:a16="http://schemas.microsoft.com/office/drawing/2014/main" id="{DAE1D231-1D9F-A153-A09D-FBEE3564EAC1}"/>
              </a:ext>
            </a:extLst>
          </p:cNvPr>
          <p:cNvSpPr>
            <a:spLocks noGrp="1" noChangeArrowheads="1"/>
          </p:cNvSpPr>
          <p:nvPr>
            <p:ph type="title"/>
          </p:nvPr>
        </p:nvSpPr>
        <p:spPr>
          <a:xfrm>
            <a:off x="2063750" y="476250"/>
            <a:ext cx="8301038" cy="941388"/>
          </a:xfrm>
        </p:spPr>
        <p:txBody>
          <a:bodyPr/>
          <a:lstStyle/>
          <a:p>
            <a:pPr eaLnBrk="1" hangingPunct="1"/>
            <a:r>
              <a:rPr lang="fr-FR" altLang="fr-FR" sz="4000" dirty="0"/>
              <a:t>Liaison Bilan - compte de résultat</a:t>
            </a:r>
          </a:p>
        </p:txBody>
      </p:sp>
      <p:sp>
        <p:nvSpPr>
          <p:cNvPr id="117778" name="Rectangle 33">
            <a:extLst>
              <a:ext uri="{FF2B5EF4-FFF2-40B4-BE49-F238E27FC236}">
                <a16:creationId xmlns:a16="http://schemas.microsoft.com/office/drawing/2014/main" id="{20F38BE6-8178-7990-B6CC-38DB249B1875}"/>
              </a:ext>
            </a:extLst>
          </p:cNvPr>
          <p:cNvSpPr>
            <a:spLocks noChangeArrowheads="1"/>
          </p:cNvSpPr>
          <p:nvPr/>
        </p:nvSpPr>
        <p:spPr bwMode="auto">
          <a:xfrm>
            <a:off x="7175501" y="2238513"/>
            <a:ext cx="3097213" cy="342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Produits</a:t>
            </a:r>
          </a:p>
        </p:txBody>
      </p:sp>
      <p:sp>
        <p:nvSpPr>
          <p:cNvPr id="117779" name="Rectangle 34">
            <a:extLst>
              <a:ext uri="{FF2B5EF4-FFF2-40B4-BE49-F238E27FC236}">
                <a16:creationId xmlns:a16="http://schemas.microsoft.com/office/drawing/2014/main" id="{A169D05C-8E48-F807-3502-4B4347787E61}"/>
              </a:ext>
            </a:extLst>
          </p:cNvPr>
          <p:cNvSpPr>
            <a:spLocks noChangeArrowheads="1"/>
          </p:cNvSpPr>
          <p:nvPr/>
        </p:nvSpPr>
        <p:spPr bwMode="auto">
          <a:xfrm>
            <a:off x="7175501" y="2729051"/>
            <a:ext cx="3097213" cy="3413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Consommations</a:t>
            </a:r>
          </a:p>
        </p:txBody>
      </p:sp>
      <p:sp>
        <p:nvSpPr>
          <p:cNvPr id="117780" name="Rectangle 35">
            <a:extLst>
              <a:ext uri="{FF2B5EF4-FFF2-40B4-BE49-F238E27FC236}">
                <a16:creationId xmlns:a16="http://schemas.microsoft.com/office/drawing/2014/main" id="{94468E43-28D0-8A21-42CD-AE5887FCCD2C}"/>
              </a:ext>
            </a:extLst>
          </p:cNvPr>
          <p:cNvSpPr>
            <a:spLocks noChangeArrowheads="1"/>
          </p:cNvSpPr>
          <p:nvPr/>
        </p:nvSpPr>
        <p:spPr bwMode="auto">
          <a:xfrm>
            <a:off x="7175501" y="3316425"/>
            <a:ext cx="3097213" cy="29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Salaires</a:t>
            </a:r>
          </a:p>
        </p:txBody>
      </p:sp>
      <p:sp>
        <p:nvSpPr>
          <p:cNvPr id="117781" name="Rectangle 36">
            <a:extLst>
              <a:ext uri="{FF2B5EF4-FFF2-40B4-BE49-F238E27FC236}">
                <a16:creationId xmlns:a16="http://schemas.microsoft.com/office/drawing/2014/main" id="{886873DC-9898-7CA1-2C00-FB99BC5CB3EB}"/>
              </a:ext>
            </a:extLst>
          </p:cNvPr>
          <p:cNvSpPr>
            <a:spLocks noChangeArrowheads="1"/>
          </p:cNvSpPr>
          <p:nvPr/>
        </p:nvSpPr>
        <p:spPr bwMode="auto">
          <a:xfrm>
            <a:off x="7175501" y="3902214"/>
            <a:ext cx="3097213" cy="293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Dotations Amortiss. &amp; Provisions</a:t>
            </a:r>
          </a:p>
        </p:txBody>
      </p:sp>
      <p:sp>
        <p:nvSpPr>
          <p:cNvPr id="117782" name="Rectangle 37">
            <a:extLst>
              <a:ext uri="{FF2B5EF4-FFF2-40B4-BE49-F238E27FC236}">
                <a16:creationId xmlns:a16="http://schemas.microsoft.com/office/drawing/2014/main" id="{D35B140A-8BEC-999B-7E44-5E1F24F889F1}"/>
              </a:ext>
            </a:extLst>
          </p:cNvPr>
          <p:cNvSpPr>
            <a:spLocks noChangeArrowheads="1"/>
          </p:cNvSpPr>
          <p:nvPr/>
        </p:nvSpPr>
        <p:spPr bwMode="auto">
          <a:xfrm>
            <a:off x="7175501" y="5078550"/>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Exceptionnels</a:t>
            </a:r>
          </a:p>
        </p:txBody>
      </p:sp>
      <p:sp>
        <p:nvSpPr>
          <p:cNvPr id="117783" name="Rectangle 38">
            <a:extLst>
              <a:ext uri="{FF2B5EF4-FFF2-40B4-BE49-F238E27FC236}">
                <a16:creationId xmlns:a16="http://schemas.microsoft.com/office/drawing/2014/main" id="{5EAB102C-E4B3-3BC0-13D2-FCFAC601AB63}"/>
              </a:ext>
            </a:extLst>
          </p:cNvPr>
          <p:cNvSpPr>
            <a:spLocks noChangeArrowheads="1"/>
          </p:cNvSpPr>
          <p:nvPr/>
        </p:nvSpPr>
        <p:spPr bwMode="auto">
          <a:xfrm>
            <a:off x="7175501" y="5372238"/>
            <a:ext cx="3097213" cy="246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Impôts</a:t>
            </a:r>
          </a:p>
        </p:txBody>
      </p:sp>
      <p:sp>
        <p:nvSpPr>
          <p:cNvPr id="117784" name="Rectangle 39">
            <a:extLst>
              <a:ext uri="{FF2B5EF4-FFF2-40B4-BE49-F238E27FC236}">
                <a16:creationId xmlns:a16="http://schemas.microsoft.com/office/drawing/2014/main" id="{3486ACCB-E14A-F80C-A38E-4B10FD606B8F}"/>
              </a:ext>
            </a:extLst>
          </p:cNvPr>
          <p:cNvSpPr>
            <a:spLocks noChangeArrowheads="1"/>
          </p:cNvSpPr>
          <p:nvPr/>
        </p:nvSpPr>
        <p:spPr bwMode="auto">
          <a:xfrm>
            <a:off x="7175501" y="4491175"/>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latin typeface="Verdana" panose="020B0604030504040204" pitchFamily="34" charset="0"/>
              </a:rPr>
              <a:t>- Résultat Financier</a:t>
            </a:r>
          </a:p>
        </p:txBody>
      </p:sp>
      <p:sp>
        <p:nvSpPr>
          <p:cNvPr id="117785" name="Rectangle 40">
            <a:extLst>
              <a:ext uri="{FF2B5EF4-FFF2-40B4-BE49-F238E27FC236}">
                <a16:creationId xmlns:a16="http://schemas.microsoft.com/office/drawing/2014/main" id="{488C1F65-3CF1-5EAA-A0EF-B7D01A5112BC}"/>
              </a:ext>
            </a:extLst>
          </p:cNvPr>
          <p:cNvSpPr>
            <a:spLocks noChangeArrowheads="1"/>
          </p:cNvSpPr>
          <p:nvPr/>
        </p:nvSpPr>
        <p:spPr bwMode="auto">
          <a:xfrm>
            <a:off x="7175501" y="3070363"/>
            <a:ext cx="3097213" cy="24606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Valeur Ajouté</a:t>
            </a:r>
          </a:p>
        </p:txBody>
      </p:sp>
      <p:sp>
        <p:nvSpPr>
          <p:cNvPr id="117786" name="Rectangle 41">
            <a:extLst>
              <a:ext uri="{FF2B5EF4-FFF2-40B4-BE49-F238E27FC236}">
                <a16:creationId xmlns:a16="http://schemas.microsoft.com/office/drawing/2014/main" id="{C9519B3E-FF52-0D0A-25A1-30F266324679}"/>
              </a:ext>
            </a:extLst>
          </p:cNvPr>
          <p:cNvSpPr>
            <a:spLocks noChangeArrowheads="1"/>
          </p:cNvSpPr>
          <p:nvPr/>
        </p:nvSpPr>
        <p:spPr bwMode="auto">
          <a:xfrm>
            <a:off x="7175501" y="3608525"/>
            <a:ext cx="3097213" cy="29368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Excédent Brut Exploitation</a:t>
            </a:r>
          </a:p>
        </p:txBody>
      </p:sp>
      <p:sp>
        <p:nvSpPr>
          <p:cNvPr id="117787" name="Rectangle 42">
            <a:extLst>
              <a:ext uri="{FF2B5EF4-FFF2-40B4-BE49-F238E27FC236}">
                <a16:creationId xmlns:a16="http://schemas.microsoft.com/office/drawing/2014/main" id="{5F3C4CA2-99DD-B606-DD9E-14FB05155F04}"/>
              </a:ext>
            </a:extLst>
          </p:cNvPr>
          <p:cNvSpPr>
            <a:spLocks noChangeArrowheads="1"/>
          </p:cNvSpPr>
          <p:nvPr/>
        </p:nvSpPr>
        <p:spPr bwMode="auto">
          <a:xfrm>
            <a:off x="7175501" y="4195900"/>
            <a:ext cx="3097213" cy="29368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Résultat d’Exploitation</a:t>
            </a:r>
          </a:p>
        </p:txBody>
      </p:sp>
      <p:sp>
        <p:nvSpPr>
          <p:cNvPr id="117788" name="Rectangle 43">
            <a:extLst>
              <a:ext uri="{FF2B5EF4-FFF2-40B4-BE49-F238E27FC236}">
                <a16:creationId xmlns:a16="http://schemas.microsoft.com/office/drawing/2014/main" id="{2E5D8202-4D17-753D-2B3D-FC1806A4CDF8}"/>
              </a:ext>
            </a:extLst>
          </p:cNvPr>
          <p:cNvSpPr>
            <a:spLocks noChangeArrowheads="1"/>
          </p:cNvSpPr>
          <p:nvPr/>
        </p:nvSpPr>
        <p:spPr bwMode="auto">
          <a:xfrm>
            <a:off x="7175501" y="4784864"/>
            <a:ext cx="3097213" cy="29368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Résultat Courant Avant Impôts</a:t>
            </a:r>
          </a:p>
        </p:txBody>
      </p:sp>
      <p:sp>
        <p:nvSpPr>
          <p:cNvPr id="117789" name="Rectangle 44">
            <a:extLst>
              <a:ext uri="{FF2B5EF4-FFF2-40B4-BE49-F238E27FC236}">
                <a16:creationId xmlns:a16="http://schemas.microsoft.com/office/drawing/2014/main" id="{93CC0422-EBBD-8F7A-D540-835D603C00F7}"/>
              </a:ext>
            </a:extLst>
          </p:cNvPr>
          <p:cNvSpPr>
            <a:spLocks noChangeArrowheads="1"/>
          </p:cNvSpPr>
          <p:nvPr/>
        </p:nvSpPr>
        <p:spPr bwMode="auto">
          <a:xfrm>
            <a:off x="7175501" y="5616713"/>
            <a:ext cx="3097213" cy="43815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 Résultat Net</a:t>
            </a:r>
          </a:p>
        </p:txBody>
      </p:sp>
      <p:sp>
        <p:nvSpPr>
          <p:cNvPr id="56419" name="Rectangle 99">
            <a:extLst>
              <a:ext uri="{FF2B5EF4-FFF2-40B4-BE49-F238E27FC236}">
                <a16:creationId xmlns:a16="http://schemas.microsoft.com/office/drawing/2014/main" id="{B9BB262A-B094-BE16-A614-0D6B7DF1A947}"/>
              </a:ext>
            </a:extLst>
          </p:cNvPr>
          <p:cNvSpPr>
            <a:spLocks noChangeArrowheads="1"/>
          </p:cNvSpPr>
          <p:nvPr/>
        </p:nvSpPr>
        <p:spPr bwMode="auto">
          <a:xfrm>
            <a:off x="7348662" y="5614859"/>
            <a:ext cx="2428875" cy="431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        = Résultat Net</a:t>
            </a:r>
          </a:p>
        </p:txBody>
      </p:sp>
      <p:sp>
        <p:nvSpPr>
          <p:cNvPr id="56420" name="Rectangle 100">
            <a:extLst>
              <a:ext uri="{FF2B5EF4-FFF2-40B4-BE49-F238E27FC236}">
                <a16:creationId xmlns:a16="http://schemas.microsoft.com/office/drawing/2014/main" id="{1950AD9C-26EB-2059-9B01-6729C3EE2BC3}"/>
              </a:ext>
            </a:extLst>
          </p:cNvPr>
          <p:cNvSpPr>
            <a:spLocks noChangeArrowheads="1"/>
          </p:cNvSpPr>
          <p:nvPr/>
        </p:nvSpPr>
        <p:spPr bwMode="auto">
          <a:xfrm>
            <a:off x="2424113" y="2165488"/>
            <a:ext cx="2087562" cy="44291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Actifs</a:t>
            </a:r>
          </a:p>
        </p:txBody>
      </p:sp>
      <p:sp>
        <p:nvSpPr>
          <p:cNvPr id="56421" name="Rectangle 101">
            <a:extLst>
              <a:ext uri="{FF2B5EF4-FFF2-40B4-BE49-F238E27FC236}">
                <a16:creationId xmlns:a16="http://schemas.microsoft.com/office/drawing/2014/main" id="{85DEF20C-72E3-C730-1B97-3A3D29A81F00}"/>
              </a:ext>
            </a:extLst>
          </p:cNvPr>
          <p:cNvSpPr>
            <a:spLocks noChangeArrowheads="1"/>
          </p:cNvSpPr>
          <p:nvPr/>
        </p:nvSpPr>
        <p:spPr bwMode="auto">
          <a:xfrm>
            <a:off x="4511676" y="2165488"/>
            <a:ext cx="2447925" cy="44291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Passifs</a:t>
            </a:r>
          </a:p>
        </p:txBody>
      </p:sp>
      <p:sp>
        <p:nvSpPr>
          <p:cNvPr id="56424" name="Rectangle 104">
            <a:extLst>
              <a:ext uri="{FF2B5EF4-FFF2-40B4-BE49-F238E27FC236}">
                <a16:creationId xmlns:a16="http://schemas.microsoft.com/office/drawing/2014/main" id="{7B4D7B0F-82E0-7A3D-9102-3DCB4A1A85DE}"/>
              </a:ext>
            </a:extLst>
          </p:cNvPr>
          <p:cNvSpPr>
            <a:spLocks noChangeArrowheads="1"/>
          </p:cNvSpPr>
          <p:nvPr/>
        </p:nvSpPr>
        <p:spPr bwMode="auto">
          <a:xfrm>
            <a:off x="7175501" y="1878150"/>
            <a:ext cx="3097213" cy="298450"/>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solidFill>
                  <a:srgbClr val="FFFF00"/>
                </a:solidFill>
                <a:latin typeface="Verdana" panose="020B0604030504040204" pitchFamily="34" charset="0"/>
              </a:rPr>
              <a:t>Compte de résultat</a:t>
            </a:r>
          </a:p>
        </p:txBody>
      </p:sp>
      <p:sp>
        <p:nvSpPr>
          <p:cNvPr id="56425" name="Rectangle 105">
            <a:extLst>
              <a:ext uri="{FF2B5EF4-FFF2-40B4-BE49-F238E27FC236}">
                <a16:creationId xmlns:a16="http://schemas.microsoft.com/office/drawing/2014/main" id="{20521097-B61D-92BA-F2F3-87B8400C6101}"/>
              </a:ext>
            </a:extLst>
          </p:cNvPr>
          <p:cNvSpPr>
            <a:spLocks noChangeArrowheads="1"/>
          </p:cNvSpPr>
          <p:nvPr/>
        </p:nvSpPr>
        <p:spPr bwMode="auto">
          <a:xfrm>
            <a:off x="2424114" y="1878150"/>
            <a:ext cx="4535487" cy="298450"/>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solidFill>
                  <a:srgbClr val="FFFF00"/>
                </a:solidFill>
                <a:latin typeface="Verdana" panose="020B0604030504040204" pitchFamily="34" charset="0"/>
              </a:rPr>
              <a:t>Bilan</a:t>
            </a:r>
          </a:p>
        </p:txBody>
      </p:sp>
      <p:sp>
        <p:nvSpPr>
          <p:cNvPr id="56411" name="Rectangle 91">
            <a:extLst>
              <a:ext uri="{FF2B5EF4-FFF2-40B4-BE49-F238E27FC236}">
                <a16:creationId xmlns:a16="http://schemas.microsoft.com/office/drawing/2014/main" id="{9E607A9B-1206-4D51-01BB-E1013595A1E5}"/>
              </a:ext>
            </a:extLst>
          </p:cNvPr>
          <p:cNvSpPr>
            <a:spLocks noChangeArrowheads="1"/>
          </p:cNvSpPr>
          <p:nvPr/>
        </p:nvSpPr>
        <p:spPr bwMode="auto">
          <a:xfrm>
            <a:off x="2424114" y="2741751"/>
            <a:ext cx="2105025" cy="22320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600" b="0">
                <a:latin typeface="Verdana" panose="020B0604030504040204" pitchFamily="34" charset="0"/>
              </a:rPr>
              <a:t>Immobilisations</a:t>
            </a:r>
          </a:p>
        </p:txBody>
      </p:sp>
      <p:sp>
        <p:nvSpPr>
          <p:cNvPr id="56414" name="Rectangle 94">
            <a:extLst>
              <a:ext uri="{FF2B5EF4-FFF2-40B4-BE49-F238E27FC236}">
                <a16:creationId xmlns:a16="http://schemas.microsoft.com/office/drawing/2014/main" id="{57627892-4DA9-3EF0-0754-DADBB1DD95B9}"/>
              </a:ext>
            </a:extLst>
          </p:cNvPr>
          <p:cNvSpPr>
            <a:spLocks noChangeArrowheads="1"/>
          </p:cNvSpPr>
          <p:nvPr/>
        </p:nvSpPr>
        <p:spPr bwMode="auto">
          <a:xfrm>
            <a:off x="2424114" y="4983300"/>
            <a:ext cx="2105025" cy="56673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a:solidFill>
                  <a:schemeClr val="hlink"/>
                </a:solidFill>
                <a:latin typeface="Verdana" panose="020B0604030504040204" pitchFamily="34" charset="0"/>
              </a:rPr>
              <a:t>Trésorerie</a:t>
            </a:r>
            <a:endParaRPr lang="fr-FR" altLang="fr-FR" sz="900">
              <a:solidFill>
                <a:schemeClr val="hlink"/>
              </a:solidFill>
              <a:latin typeface="Verdana" panose="020B0604030504040204" pitchFamily="34" charset="0"/>
            </a:endParaRPr>
          </a:p>
        </p:txBody>
      </p:sp>
      <p:sp>
        <p:nvSpPr>
          <p:cNvPr id="56415" name="Rectangle 95">
            <a:extLst>
              <a:ext uri="{FF2B5EF4-FFF2-40B4-BE49-F238E27FC236}">
                <a16:creationId xmlns:a16="http://schemas.microsoft.com/office/drawing/2014/main" id="{278BC857-A5B7-CBE4-1CF2-7ECA06B7DBD4}"/>
              </a:ext>
            </a:extLst>
          </p:cNvPr>
          <p:cNvSpPr>
            <a:spLocks noChangeArrowheads="1"/>
          </p:cNvSpPr>
          <p:nvPr/>
        </p:nvSpPr>
        <p:spPr bwMode="auto">
          <a:xfrm>
            <a:off x="4525994" y="3953960"/>
            <a:ext cx="2428875" cy="15843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b="0">
                <a:latin typeface="Verdana" panose="020B0604030504040204" pitchFamily="34" charset="0"/>
              </a:rPr>
              <a:t>Dettes</a:t>
            </a:r>
            <a:endParaRPr lang="fr-FR" altLang="fr-FR" sz="900" b="0">
              <a:latin typeface="Verdana" panose="020B0604030504040204" pitchFamily="34" charset="0"/>
            </a:endParaRPr>
          </a:p>
        </p:txBody>
      </p:sp>
      <p:sp>
        <p:nvSpPr>
          <p:cNvPr id="2" name="ZoneTexte 1">
            <a:extLst>
              <a:ext uri="{FF2B5EF4-FFF2-40B4-BE49-F238E27FC236}">
                <a16:creationId xmlns:a16="http://schemas.microsoft.com/office/drawing/2014/main" id="{063D0920-4133-00AC-924E-5FA9FD892D10}"/>
              </a:ext>
            </a:extLst>
          </p:cNvPr>
          <p:cNvSpPr txBox="1"/>
          <p:nvPr/>
        </p:nvSpPr>
        <p:spPr>
          <a:xfrm>
            <a:off x="10272714" y="3603703"/>
            <a:ext cx="1919286" cy="369332"/>
          </a:xfrm>
          <a:prstGeom prst="rect">
            <a:avLst/>
          </a:prstGeom>
          <a:noFill/>
        </p:spPr>
        <p:txBody>
          <a:bodyPr wrap="square" rtlCol="0">
            <a:spAutoFit/>
          </a:bodyPr>
          <a:lstStyle/>
          <a:p>
            <a:r>
              <a:rPr lang="fr-FR" dirty="0"/>
              <a:t>Ou EBITDA </a:t>
            </a:r>
            <a:r>
              <a:rPr lang="fr-FR" sz="1200" dirty="0"/>
              <a:t>(Anglais)</a:t>
            </a:r>
            <a:endParaRPr lang="fr-FR" dirty="0"/>
          </a:p>
        </p:txBody>
      </p:sp>
      <p:sp>
        <p:nvSpPr>
          <p:cNvPr id="3" name="ZoneTexte 2">
            <a:extLst>
              <a:ext uri="{FF2B5EF4-FFF2-40B4-BE49-F238E27FC236}">
                <a16:creationId xmlns:a16="http://schemas.microsoft.com/office/drawing/2014/main" id="{65009C99-0C9E-3427-9B6A-5F9B20D8712A}"/>
              </a:ext>
            </a:extLst>
          </p:cNvPr>
          <p:cNvSpPr txBox="1"/>
          <p:nvPr/>
        </p:nvSpPr>
        <p:spPr>
          <a:xfrm>
            <a:off x="10272714" y="4136981"/>
            <a:ext cx="1919286" cy="369332"/>
          </a:xfrm>
          <a:prstGeom prst="rect">
            <a:avLst/>
          </a:prstGeom>
          <a:noFill/>
        </p:spPr>
        <p:txBody>
          <a:bodyPr wrap="square" rtlCol="0">
            <a:spAutoFit/>
          </a:bodyPr>
          <a:lstStyle/>
          <a:p>
            <a:r>
              <a:rPr lang="fr-FR" dirty="0"/>
              <a:t>Ou EBIT </a:t>
            </a:r>
            <a:r>
              <a:rPr lang="fr-FR" sz="1200" dirty="0"/>
              <a:t>(Anglais)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420"/>
                                        </p:tgtEl>
                                        <p:attrNameLst>
                                          <p:attrName>style.visibility</p:attrName>
                                        </p:attrNameLst>
                                      </p:cBhvr>
                                      <p:to>
                                        <p:strVal val="visible"/>
                                      </p:to>
                                    </p:set>
                                    <p:animEffect transition="in" filter="fade">
                                      <p:cBhvr>
                                        <p:cTn id="7" dur="2000"/>
                                        <p:tgtEl>
                                          <p:spTgt spid="56420"/>
                                        </p:tgtEl>
                                      </p:cBhvr>
                                    </p:animEffect>
                                  </p:childTnLst>
                                </p:cTn>
                              </p:par>
                            </p:childTnLst>
                          </p:cTn>
                        </p:par>
                        <p:par>
                          <p:cTn id="8" fill="hold" nodeType="afterGroup">
                            <p:stCondLst>
                              <p:cond delay="2000"/>
                            </p:stCondLst>
                            <p:childTnLst>
                              <p:par>
                                <p:cTn id="9" presetID="27" presetClass="emph" presetSubtype="0" repeatCount="5000" fill="hold" nodeType="afterEffect">
                                  <p:stCondLst>
                                    <p:cond delay="0"/>
                                  </p:stCondLst>
                                  <p:childTnLst>
                                    <p:animClr clrSpc="rgb" dir="cw">
                                      <p:cBhvr override="childStyle">
                                        <p:cTn id="10" dur="250" autoRev="1" fill="hold"/>
                                        <p:tgtEl>
                                          <p:spTgt spid="56420"/>
                                        </p:tgtEl>
                                        <p:attrNameLst>
                                          <p:attrName>style.color</p:attrName>
                                        </p:attrNameLst>
                                      </p:cBhvr>
                                      <p:to>
                                        <a:schemeClr val="bg1"/>
                                      </p:to>
                                    </p:animClr>
                                    <p:animClr clrSpc="rgb" dir="cw">
                                      <p:cBhvr>
                                        <p:cTn id="11" dur="250" autoRev="1" fill="hold"/>
                                        <p:tgtEl>
                                          <p:spTgt spid="56420"/>
                                        </p:tgtEl>
                                        <p:attrNameLst>
                                          <p:attrName>fillcolor</p:attrName>
                                        </p:attrNameLst>
                                      </p:cBhvr>
                                      <p:to>
                                        <a:schemeClr val="bg1"/>
                                      </p:to>
                                    </p:animClr>
                                    <p:set>
                                      <p:cBhvr>
                                        <p:cTn id="12" dur="250" autoRev="1" fill="hold"/>
                                        <p:tgtEl>
                                          <p:spTgt spid="56420"/>
                                        </p:tgtEl>
                                        <p:attrNameLst>
                                          <p:attrName>fill.type</p:attrName>
                                        </p:attrNameLst>
                                      </p:cBhvr>
                                      <p:to>
                                        <p:strVal val="solid"/>
                                      </p:to>
                                    </p:set>
                                    <p:set>
                                      <p:cBhvr>
                                        <p:cTn id="13" dur="250" autoRev="1" fill="hold"/>
                                        <p:tgtEl>
                                          <p:spTgt spid="56420"/>
                                        </p:tgtEl>
                                        <p:attrNameLst>
                                          <p:attrName>fill.on</p:attrName>
                                        </p:attrNameLst>
                                      </p:cBhvr>
                                      <p:to>
                                        <p:strVal val="tru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6411"/>
                                        </p:tgtEl>
                                        <p:attrNameLst>
                                          <p:attrName>style.visibility</p:attrName>
                                        </p:attrNameLst>
                                      </p:cBhvr>
                                      <p:to>
                                        <p:strVal val="visible"/>
                                      </p:to>
                                    </p:set>
                                    <p:animEffect transition="in" filter="fade">
                                      <p:cBhvr>
                                        <p:cTn id="18" dur="2000"/>
                                        <p:tgtEl>
                                          <p:spTgt spid="564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6414"/>
                                        </p:tgtEl>
                                        <p:attrNameLst>
                                          <p:attrName>style.visibility</p:attrName>
                                        </p:attrNameLst>
                                      </p:cBhvr>
                                      <p:to>
                                        <p:strVal val="visible"/>
                                      </p:to>
                                    </p:set>
                                    <p:animEffect transition="in" filter="fade">
                                      <p:cBhvr>
                                        <p:cTn id="23" dur="2000"/>
                                        <p:tgtEl>
                                          <p:spTgt spid="564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fade">
                                      <p:cBhvr>
                                        <p:cTn id="28" dur="2000"/>
                                        <p:tgtEl>
                                          <p:spTgt spid="56421"/>
                                        </p:tgtEl>
                                      </p:cBhvr>
                                    </p:animEffect>
                                  </p:childTnLst>
                                </p:cTn>
                              </p:par>
                            </p:childTnLst>
                          </p:cTn>
                        </p:par>
                        <p:par>
                          <p:cTn id="29" fill="hold" nodeType="afterGroup">
                            <p:stCondLst>
                              <p:cond delay="2000"/>
                            </p:stCondLst>
                            <p:childTnLst>
                              <p:par>
                                <p:cTn id="30" presetID="27" presetClass="emph" presetSubtype="0" repeatCount="5000" fill="hold" nodeType="afterEffect">
                                  <p:stCondLst>
                                    <p:cond delay="0"/>
                                  </p:stCondLst>
                                  <p:childTnLst>
                                    <p:animClr clrSpc="rgb" dir="cw">
                                      <p:cBhvr override="childStyle">
                                        <p:cTn id="31" dur="250" autoRev="1" fill="hold"/>
                                        <p:tgtEl>
                                          <p:spTgt spid="56421"/>
                                        </p:tgtEl>
                                        <p:attrNameLst>
                                          <p:attrName>style.color</p:attrName>
                                        </p:attrNameLst>
                                      </p:cBhvr>
                                      <p:to>
                                        <a:schemeClr val="bg1"/>
                                      </p:to>
                                    </p:animClr>
                                    <p:animClr clrSpc="rgb" dir="cw">
                                      <p:cBhvr>
                                        <p:cTn id="32" dur="250" autoRev="1" fill="hold"/>
                                        <p:tgtEl>
                                          <p:spTgt spid="56421"/>
                                        </p:tgtEl>
                                        <p:attrNameLst>
                                          <p:attrName>fillcolor</p:attrName>
                                        </p:attrNameLst>
                                      </p:cBhvr>
                                      <p:to>
                                        <a:schemeClr val="bg1"/>
                                      </p:to>
                                    </p:animClr>
                                    <p:set>
                                      <p:cBhvr>
                                        <p:cTn id="33" dur="250" autoRev="1" fill="hold"/>
                                        <p:tgtEl>
                                          <p:spTgt spid="56421"/>
                                        </p:tgtEl>
                                        <p:attrNameLst>
                                          <p:attrName>fill.type</p:attrName>
                                        </p:attrNameLst>
                                      </p:cBhvr>
                                      <p:to>
                                        <p:strVal val="solid"/>
                                      </p:to>
                                    </p:set>
                                    <p:set>
                                      <p:cBhvr>
                                        <p:cTn id="34" dur="250" autoRev="1" fill="hold"/>
                                        <p:tgtEl>
                                          <p:spTgt spid="56421"/>
                                        </p:tgtEl>
                                        <p:attrNameLst>
                                          <p:attrName>fill.on</p:attrName>
                                        </p:attrNameLst>
                                      </p:cBhvr>
                                      <p:to>
                                        <p:strVal val="tru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6417"/>
                                        </p:tgtEl>
                                        <p:attrNameLst>
                                          <p:attrName>style.visibility</p:attrName>
                                        </p:attrNameLst>
                                      </p:cBhvr>
                                      <p:to>
                                        <p:strVal val="visible"/>
                                      </p:to>
                                    </p:set>
                                    <p:animEffect transition="in" filter="fade">
                                      <p:cBhvr>
                                        <p:cTn id="39" dur="2000"/>
                                        <p:tgtEl>
                                          <p:spTgt spid="564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56419"/>
                                        </p:tgtEl>
                                        <p:attrNameLst>
                                          <p:attrName>style.visibility</p:attrName>
                                        </p:attrNameLst>
                                      </p:cBhvr>
                                      <p:to>
                                        <p:strVal val="visible"/>
                                      </p:to>
                                    </p:set>
                                    <p:animEffect transition="in" filter="fade">
                                      <p:cBhvr>
                                        <p:cTn id="44" dur="2000"/>
                                        <p:tgtEl>
                                          <p:spTgt spid="56419"/>
                                        </p:tgtEl>
                                      </p:cBhvr>
                                    </p:animEffect>
                                  </p:childTnLst>
                                </p:cTn>
                              </p:par>
                              <p:par>
                                <p:cTn id="45" presetID="49" presetClass="path" presetSubtype="0" accel="50000" decel="50000" fill="hold" nodeType="withEffect">
                                  <p:stCondLst>
                                    <p:cond delay="0"/>
                                  </p:stCondLst>
                                  <p:childTnLst>
                                    <p:animMotion origin="layout" path="M -3.75E-6 -1.48148E-6 L -0.2319 -0.3037 " pathEditMode="relative" rAng="0" ptsTypes="AA">
                                      <p:cBhvr>
                                        <p:cTn id="46" dur="2000" fill="hold"/>
                                        <p:tgtEl>
                                          <p:spTgt spid="56419"/>
                                        </p:tgtEl>
                                        <p:attrNameLst>
                                          <p:attrName>ppt_x</p:attrName>
                                          <p:attrName>ppt_y</p:attrName>
                                        </p:attrNameLst>
                                      </p:cBhvr>
                                      <p:rCtr x="-11602" y="-15185"/>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56415"/>
                                        </p:tgtEl>
                                        <p:attrNameLst>
                                          <p:attrName>style.visibility</p:attrName>
                                        </p:attrNameLst>
                                      </p:cBhvr>
                                      <p:to>
                                        <p:strVal val="visible"/>
                                      </p:to>
                                    </p:set>
                                    <p:animEffect transition="in" filter="fade">
                                      <p:cBhvr>
                                        <p:cTn id="51" dur="2000"/>
                                        <p:tgtEl>
                                          <p:spTgt spid="5641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56424"/>
                                        </p:tgtEl>
                                        <p:attrNameLst>
                                          <p:attrName>style.visibility</p:attrName>
                                        </p:attrNameLst>
                                      </p:cBhvr>
                                      <p:to>
                                        <p:strVal val="visible"/>
                                      </p:to>
                                    </p:set>
                                    <p:animEffect transition="in" filter="fade">
                                      <p:cBhvr>
                                        <p:cTn id="56" dur="2000"/>
                                        <p:tgtEl>
                                          <p:spTgt spid="564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56425"/>
                                        </p:tgtEl>
                                        <p:attrNameLst>
                                          <p:attrName>style.visibility</p:attrName>
                                        </p:attrNameLst>
                                      </p:cBhvr>
                                      <p:to>
                                        <p:strVal val="visible"/>
                                      </p:to>
                                    </p:set>
                                    <p:animEffect transition="in" filter="fade">
                                      <p:cBhvr>
                                        <p:cTn id="61" dur="2000"/>
                                        <p:tgtEl>
                                          <p:spTgt spid="56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7" grpId="0" animBg="1"/>
      <p:bldP spid="56419" grpId="0" animBg="1"/>
      <p:bldP spid="56419" grpId="1" animBg="1"/>
      <p:bldP spid="56420" grpId="0" animBg="1"/>
      <p:bldP spid="56420" grpId="1" animBg="1"/>
      <p:bldP spid="56421" grpId="0" animBg="1"/>
      <p:bldP spid="56421" grpId="1" animBg="1"/>
      <p:bldP spid="56424" grpId="0" animBg="1"/>
      <p:bldP spid="56425" grpId="0" animBg="1"/>
      <p:bldP spid="56411" grpId="0" animBg="1"/>
      <p:bldP spid="56414" grpId="0" animBg="1"/>
      <p:bldP spid="564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Espace réservé du pied de page 4">
            <a:extLst>
              <a:ext uri="{FF2B5EF4-FFF2-40B4-BE49-F238E27FC236}">
                <a16:creationId xmlns:a16="http://schemas.microsoft.com/office/drawing/2014/main" id="{05CCA6D2-16FE-7896-CA4D-343F8036FA2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sv-SE" altLang="fr-FR" b="0"/>
              <a:t>2024.06.ENS_STRATEGIE_COMPTA_ANAFI</a:t>
            </a:r>
            <a:endParaRPr lang="fr-FR" altLang="fr-FR" b="0" dirty="0"/>
          </a:p>
        </p:txBody>
      </p:sp>
      <p:sp>
        <p:nvSpPr>
          <p:cNvPr id="119813" name="Rectangle 14">
            <a:extLst>
              <a:ext uri="{FF2B5EF4-FFF2-40B4-BE49-F238E27FC236}">
                <a16:creationId xmlns:a16="http://schemas.microsoft.com/office/drawing/2014/main" id="{0409B708-87B2-89CA-CB9D-6CC2D52D7C62}"/>
              </a:ext>
            </a:extLst>
          </p:cNvPr>
          <p:cNvSpPr>
            <a:spLocks noChangeArrowheads="1"/>
          </p:cNvSpPr>
          <p:nvPr/>
        </p:nvSpPr>
        <p:spPr bwMode="auto">
          <a:xfrm>
            <a:off x="4529138" y="2872385"/>
            <a:ext cx="2430462" cy="9366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2100">
                <a:solidFill>
                  <a:srgbClr val="FFFF00"/>
                </a:solidFill>
                <a:latin typeface="Verdana" panose="020B0604030504040204" pitchFamily="34" charset="0"/>
              </a:rPr>
              <a:t>Fonds Propres</a:t>
            </a:r>
          </a:p>
          <a:p>
            <a:pPr algn="ctr" eaLnBrk="1" hangingPunct="1"/>
            <a:r>
              <a:rPr lang="fr-FR" altLang="fr-FR" sz="800">
                <a:solidFill>
                  <a:srgbClr val="FFFF00"/>
                </a:solidFill>
                <a:latin typeface="Verdana" panose="020B0604030504040204" pitchFamily="34" charset="0"/>
              </a:rPr>
              <a:t>En début d’année</a:t>
            </a:r>
          </a:p>
        </p:txBody>
      </p:sp>
      <p:sp>
        <p:nvSpPr>
          <p:cNvPr id="119814" name="Rectangle 15">
            <a:extLst>
              <a:ext uri="{FF2B5EF4-FFF2-40B4-BE49-F238E27FC236}">
                <a16:creationId xmlns:a16="http://schemas.microsoft.com/office/drawing/2014/main" id="{007FFA8D-C031-4BAD-A89F-BA430B1FE8AB}"/>
              </a:ext>
            </a:extLst>
          </p:cNvPr>
          <p:cNvSpPr>
            <a:spLocks noGrp="1" noChangeArrowheads="1"/>
          </p:cNvSpPr>
          <p:nvPr>
            <p:ph type="title"/>
          </p:nvPr>
        </p:nvSpPr>
        <p:spPr>
          <a:xfrm>
            <a:off x="2063750" y="476250"/>
            <a:ext cx="8301038" cy="941388"/>
          </a:xfrm>
        </p:spPr>
        <p:txBody>
          <a:bodyPr/>
          <a:lstStyle/>
          <a:p>
            <a:pPr eaLnBrk="1" hangingPunct="1"/>
            <a:r>
              <a:rPr lang="fr-FR" altLang="fr-FR" sz="3600" dirty="0"/>
              <a:t>Liaison Bilan - compte de Trésorerie.</a:t>
            </a:r>
          </a:p>
        </p:txBody>
      </p:sp>
      <p:sp>
        <p:nvSpPr>
          <p:cNvPr id="119815" name="Rectangle 17">
            <a:extLst>
              <a:ext uri="{FF2B5EF4-FFF2-40B4-BE49-F238E27FC236}">
                <a16:creationId xmlns:a16="http://schemas.microsoft.com/office/drawing/2014/main" id="{78B58F67-6301-577F-7B73-C7F87F0FA931}"/>
              </a:ext>
            </a:extLst>
          </p:cNvPr>
          <p:cNvSpPr>
            <a:spLocks noChangeArrowheads="1"/>
          </p:cNvSpPr>
          <p:nvPr/>
        </p:nvSpPr>
        <p:spPr bwMode="auto">
          <a:xfrm>
            <a:off x="7175501" y="2800947"/>
            <a:ext cx="3097213" cy="3413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Revenus non monétaires.</a:t>
            </a:r>
          </a:p>
        </p:txBody>
      </p:sp>
      <p:sp>
        <p:nvSpPr>
          <p:cNvPr id="119816" name="Rectangle 18">
            <a:extLst>
              <a:ext uri="{FF2B5EF4-FFF2-40B4-BE49-F238E27FC236}">
                <a16:creationId xmlns:a16="http://schemas.microsoft.com/office/drawing/2014/main" id="{29EF6B08-D654-268C-E0E9-849055E17B56}"/>
              </a:ext>
            </a:extLst>
          </p:cNvPr>
          <p:cNvSpPr>
            <a:spLocks noChangeArrowheads="1"/>
          </p:cNvSpPr>
          <p:nvPr/>
        </p:nvSpPr>
        <p:spPr bwMode="auto">
          <a:xfrm>
            <a:off x="7175501" y="3161310"/>
            <a:ext cx="3097213" cy="3032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Charges non monétaires</a:t>
            </a:r>
          </a:p>
        </p:txBody>
      </p:sp>
      <p:sp>
        <p:nvSpPr>
          <p:cNvPr id="119817" name="Rectangle 19">
            <a:extLst>
              <a:ext uri="{FF2B5EF4-FFF2-40B4-BE49-F238E27FC236}">
                <a16:creationId xmlns:a16="http://schemas.microsoft.com/office/drawing/2014/main" id="{7C7FA7F5-709F-B95A-6B7A-A87B411FAD06}"/>
              </a:ext>
            </a:extLst>
          </p:cNvPr>
          <p:cNvSpPr>
            <a:spLocks noChangeArrowheads="1"/>
          </p:cNvSpPr>
          <p:nvPr/>
        </p:nvSpPr>
        <p:spPr bwMode="auto">
          <a:xfrm>
            <a:off x="7175501" y="3809009"/>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Investissements.</a:t>
            </a:r>
          </a:p>
        </p:txBody>
      </p:sp>
      <p:sp>
        <p:nvSpPr>
          <p:cNvPr id="119818" name="Rectangle 20">
            <a:extLst>
              <a:ext uri="{FF2B5EF4-FFF2-40B4-BE49-F238E27FC236}">
                <a16:creationId xmlns:a16="http://schemas.microsoft.com/office/drawing/2014/main" id="{135AE0E1-1D7A-D1C6-91BD-8C1F860441B7}"/>
              </a:ext>
            </a:extLst>
          </p:cNvPr>
          <p:cNvSpPr>
            <a:spLocks noChangeArrowheads="1"/>
          </p:cNvSpPr>
          <p:nvPr/>
        </p:nvSpPr>
        <p:spPr bwMode="auto">
          <a:xfrm>
            <a:off x="7175501" y="4745634"/>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Emission de dette</a:t>
            </a:r>
          </a:p>
        </p:txBody>
      </p:sp>
      <p:sp>
        <p:nvSpPr>
          <p:cNvPr id="119819" name="Rectangle 21">
            <a:extLst>
              <a:ext uri="{FF2B5EF4-FFF2-40B4-BE49-F238E27FC236}">
                <a16:creationId xmlns:a16="http://schemas.microsoft.com/office/drawing/2014/main" id="{1EE4DF46-8564-7E64-F03B-197EB1737299}"/>
              </a:ext>
            </a:extLst>
          </p:cNvPr>
          <p:cNvSpPr>
            <a:spLocks noChangeArrowheads="1"/>
          </p:cNvSpPr>
          <p:nvPr/>
        </p:nvSpPr>
        <p:spPr bwMode="auto">
          <a:xfrm>
            <a:off x="7175501" y="4096347"/>
            <a:ext cx="3097213" cy="246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cessions d’actifs.</a:t>
            </a:r>
          </a:p>
        </p:txBody>
      </p:sp>
      <p:sp>
        <p:nvSpPr>
          <p:cNvPr id="119820" name="Rectangle 22">
            <a:extLst>
              <a:ext uri="{FF2B5EF4-FFF2-40B4-BE49-F238E27FC236}">
                <a16:creationId xmlns:a16="http://schemas.microsoft.com/office/drawing/2014/main" id="{90CADF8F-6E4E-76E6-3036-806DA3E12774}"/>
              </a:ext>
            </a:extLst>
          </p:cNvPr>
          <p:cNvSpPr>
            <a:spLocks noChangeArrowheads="1"/>
          </p:cNvSpPr>
          <p:nvPr/>
        </p:nvSpPr>
        <p:spPr bwMode="auto">
          <a:xfrm>
            <a:off x="7175501" y="4478934"/>
            <a:ext cx="3097213" cy="293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Remboursement dette</a:t>
            </a:r>
          </a:p>
        </p:txBody>
      </p:sp>
      <p:sp>
        <p:nvSpPr>
          <p:cNvPr id="119821" name="Rectangle 24">
            <a:extLst>
              <a:ext uri="{FF2B5EF4-FFF2-40B4-BE49-F238E27FC236}">
                <a16:creationId xmlns:a16="http://schemas.microsoft.com/office/drawing/2014/main" id="{9D02C257-1530-8BB9-D179-72D7A4DCF25F}"/>
              </a:ext>
            </a:extLst>
          </p:cNvPr>
          <p:cNvSpPr>
            <a:spLocks noChangeArrowheads="1"/>
          </p:cNvSpPr>
          <p:nvPr/>
        </p:nvSpPr>
        <p:spPr bwMode="auto">
          <a:xfrm>
            <a:off x="7175501" y="3448647"/>
            <a:ext cx="3097213" cy="36036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b="0">
                <a:solidFill>
                  <a:srgbClr val="FFFF00"/>
                </a:solidFill>
                <a:latin typeface="Verdana" panose="020B0604030504040204" pitchFamily="34" charset="0"/>
              </a:rPr>
              <a:t>= Capacité d’Autofinancement</a:t>
            </a:r>
          </a:p>
        </p:txBody>
      </p:sp>
      <p:sp>
        <p:nvSpPr>
          <p:cNvPr id="119822" name="Rectangle 27">
            <a:extLst>
              <a:ext uri="{FF2B5EF4-FFF2-40B4-BE49-F238E27FC236}">
                <a16:creationId xmlns:a16="http://schemas.microsoft.com/office/drawing/2014/main" id="{A43FCA59-A3D1-9942-B8A2-E38F21C2219A}"/>
              </a:ext>
            </a:extLst>
          </p:cNvPr>
          <p:cNvSpPr>
            <a:spLocks noChangeArrowheads="1"/>
          </p:cNvSpPr>
          <p:nvPr/>
        </p:nvSpPr>
        <p:spPr bwMode="auto">
          <a:xfrm>
            <a:off x="7175501" y="5609235"/>
            <a:ext cx="3097213" cy="3603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300">
                <a:solidFill>
                  <a:srgbClr val="FFFF00"/>
                </a:solidFill>
                <a:latin typeface="Verdana" panose="020B0604030504040204" pitchFamily="34" charset="0"/>
              </a:rPr>
              <a:t>= Variation de Tréso.</a:t>
            </a:r>
          </a:p>
        </p:txBody>
      </p:sp>
      <p:sp>
        <p:nvSpPr>
          <p:cNvPr id="119823" name="Rectangle 29">
            <a:extLst>
              <a:ext uri="{FF2B5EF4-FFF2-40B4-BE49-F238E27FC236}">
                <a16:creationId xmlns:a16="http://schemas.microsoft.com/office/drawing/2014/main" id="{5E9718D1-CCFC-73A6-1789-45667C9D01EB}"/>
              </a:ext>
            </a:extLst>
          </p:cNvPr>
          <p:cNvSpPr>
            <a:spLocks noChangeArrowheads="1"/>
          </p:cNvSpPr>
          <p:nvPr/>
        </p:nvSpPr>
        <p:spPr bwMode="auto">
          <a:xfrm>
            <a:off x="2424113" y="2296122"/>
            <a:ext cx="2087562" cy="44291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Actifs</a:t>
            </a:r>
          </a:p>
        </p:txBody>
      </p:sp>
      <p:sp>
        <p:nvSpPr>
          <p:cNvPr id="119824" name="Rectangle 30">
            <a:extLst>
              <a:ext uri="{FF2B5EF4-FFF2-40B4-BE49-F238E27FC236}">
                <a16:creationId xmlns:a16="http://schemas.microsoft.com/office/drawing/2014/main" id="{45CD753D-0FC1-8960-0C20-E9E926427F0D}"/>
              </a:ext>
            </a:extLst>
          </p:cNvPr>
          <p:cNvSpPr>
            <a:spLocks noChangeArrowheads="1"/>
          </p:cNvSpPr>
          <p:nvPr/>
        </p:nvSpPr>
        <p:spPr bwMode="auto">
          <a:xfrm>
            <a:off x="4511676" y="2296122"/>
            <a:ext cx="2447925" cy="44291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latin typeface="Verdana" panose="020B0604030504040204" pitchFamily="34" charset="0"/>
              </a:rPr>
              <a:t>Passifs</a:t>
            </a:r>
          </a:p>
        </p:txBody>
      </p:sp>
      <p:sp>
        <p:nvSpPr>
          <p:cNvPr id="119825" name="Rectangle 31">
            <a:extLst>
              <a:ext uri="{FF2B5EF4-FFF2-40B4-BE49-F238E27FC236}">
                <a16:creationId xmlns:a16="http://schemas.microsoft.com/office/drawing/2014/main" id="{75720E0B-447F-074B-EBF2-1CEF8BA7CAF5}"/>
              </a:ext>
            </a:extLst>
          </p:cNvPr>
          <p:cNvSpPr>
            <a:spLocks noChangeArrowheads="1"/>
          </p:cNvSpPr>
          <p:nvPr/>
        </p:nvSpPr>
        <p:spPr bwMode="auto">
          <a:xfrm>
            <a:off x="7175501" y="2008784"/>
            <a:ext cx="3097213" cy="298450"/>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solidFill>
                  <a:srgbClr val="FFFF00"/>
                </a:solidFill>
                <a:latin typeface="Verdana" panose="020B0604030504040204" pitchFamily="34" charset="0"/>
              </a:rPr>
              <a:t>Compte de Trésorerie</a:t>
            </a:r>
          </a:p>
        </p:txBody>
      </p:sp>
      <p:sp>
        <p:nvSpPr>
          <p:cNvPr id="119826" name="Rectangle 32">
            <a:extLst>
              <a:ext uri="{FF2B5EF4-FFF2-40B4-BE49-F238E27FC236}">
                <a16:creationId xmlns:a16="http://schemas.microsoft.com/office/drawing/2014/main" id="{F0179239-BF3A-F8C1-71D9-B40B62739E78}"/>
              </a:ext>
            </a:extLst>
          </p:cNvPr>
          <p:cNvSpPr>
            <a:spLocks noChangeArrowheads="1"/>
          </p:cNvSpPr>
          <p:nvPr/>
        </p:nvSpPr>
        <p:spPr bwMode="auto">
          <a:xfrm>
            <a:off x="2424114" y="2008784"/>
            <a:ext cx="4535487" cy="298450"/>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a:solidFill>
                  <a:srgbClr val="FFFF00"/>
                </a:solidFill>
                <a:latin typeface="Verdana" panose="020B0604030504040204" pitchFamily="34" charset="0"/>
              </a:rPr>
              <a:t>Bilan</a:t>
            </a:r>
          </a:p>
        </p:txBody>
      </p:sp>
      <p:sp>
        <p:nvSpPr>
          <p:cNvPr id="119827" name="Rectangle 33">
            <a:extLst>
              <a:ext uri="{FF2B5EF4-FFF2-40B4-BE49-F238E27FC236}">
                <a16:creationId xmlns:a16="http://schemas.microsoft.com/office/drawing/2014/main" id="{95E7E955-685B-AB2E-36C4-52D18719C8B1}"/>
              </a:ext>
            </a:extLst>
          </p:cNvPr>
          <p:cNvSpPr>
            <a:spLocks noChangeArrowheads="1"/>
          </p:cNvSpPr>
          <p:nvPr/>
        </p:nvSpPr>
        <p:spPr bwMode="auto">
          <a:xfrm>
            <a:off x="2424114" y="2872384"/>
            <a:ext cx="2105025" cy="216058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600" b="0">
                <a:latin typeface="Verdana" panose="020B0604030504040204" pitchFamily="34" charset="0"/>
              </a:rPr>
              <a:t>Immobilisations</a:t>
            </a:r>
          </a:p>
        </p:txBody>
      </p:sp>
      <p:sp>
        <p:nvSpPr>
          <p:cNvPr id="119828" name="Rectangle 34">
            <a:extLst>
              <a:ext uri="{FF2B5EF4-FFF2-40B4-BE49-F238E27FC236}">
                <a16:creationId xmlns:a16="http://schemas.microsoft.com/office/drawing/2014/main" id="{30610FE3-5EE2-F738-084F-BF4807347E28}"/>
              </a:ext>
            </a:extLst>
          </p:cNvPr>
          <p:cNvSpPr>
            <a:spLocks noChangeArrowheads="1"/>
          </p:cNvSpPr>
          <p:nvPr/>
        </p:nvSpPr>
        <p:spPr bwMode="auto">
          <a:xfrm>
            <a:off x="2424114" y="5321898"/>
            <a:ext cx="2105025" cy="35877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500">
                <a:solidFill>
                  <a:schemeClr val="hlink"/>
                </a:solidFill>
                <a:latin typeface="Verdana" panose="020B0604030504040204" pitchFamily="34" charset="0"/>
              </a:rPr>
              <a:t>Trésorerie</a:t>
            </a:r>
            <a:endParaRPr lang="fr-FR" altLang="fr-FR" sz="900">
              <a:solidFill>
                <a:schemeClr val="hlink"/>
              </a:solidFill>
              <a:latin typeface="Verdana" panose="020B0604030504040204" pitchFamily="34" charset="0"/>
            </a:endParaRPr>
          </a:p>
        </p:txBody>
      </p:sp>
      <p:sp>
        <p:nvSpPr>
          <p:cNvPr id="119829" name="Rectangle 35">
            <a:extLst>
              <a:ext uri="{FF2B5EF4-FFF2-40B4-BE49-F238E27FC236}">
                <a16:creationId xmlns:a16="http://schemas.microsoft.com/office/drawing/2014/main" id="{FCAFB6AC-D821-68B2-CD46-F0A9FBB4CDE8}"/>
              </a:ext>
            </a:extLst>
          </p:cNvPr>
          <p:cNvSpPr>
            <a:spLocks noChangeArrowheads="1"/>
          </p:cNvSpPr>
          <p:nvPr/>
        </p:nvSpPr>
        <p:spPr bwMode="auto">
          <a:xfrm>
            <a:off x="4527551" y="4096348"/>
            <a:ext cx="2428875" cy="15843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b="0">
                <a:latin typeface="Verdana" panose="020B0604030504040204" pitchFamily="34" charset="0"/>
              </a:rPr>
              <a:t>Dettes</a:t>
            </a:r>
            <a:endParaRPr lang="fr-FR" altLang="fr-FR" sz="900" b="0">
              <a:latin typeface="Verdana" panose="020B0604030504040204" pitchFamily="34" charset="0"/>
            </a:endParaRPr>
          </a:p>
        </p:txBody>
      </p:sp>
      <p:sp>
        <p:nvSpPr>
          <p:cNvPr id="119830" name="Rectangle 37">
            <a:extLst>
              <a:ext uri="{FF2B5EF4-FFF2-40B4-BE49-F238E27FC236}">
                <a16:creationId xmlns:a16="http://schemas.microsoft.com/office/drawing/2014/main" id="{9FE533E6-2AC7-5878-29FC-7ABBAD923D09}"/>
              </a:ext>
            </a:extLst>
          </p:cNvPr>
          <p:cNvSpPr>
            <a:spLocks noChangeArrowheads="1"/>
          </p:cNvSpPr>
          <p:nvPr/>
        </p:nvSpPr>
        <p:spPr bwMode="auto">
          <a:xfrm>
            <a:off x="7175501" y="5321898"/>
            <a:ext cx="3097213" cy="293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Augmentation de capital</a:t>
            </a:r>
          </a:p>
        </p:txBody>
      </p:sp>
      <p:sp>
        <p:nvSpPr>
          <p:cNvPr id="119831" name="Rectangle 38">
            <a:extLst>
              <a:ext uri="{FF2B5EF4-FFF2-40B4-BE49-F238E27FC236}">
                <a16:creationId xmlns:a16="http://schemas.microsoft.com/office/drawing/2014/main" id="{D0AD0C88-664C-F017-AF72-10F1E99D1A3F}"/>
              </a:ext>
            </a:extLst>
          </p:cNvPr>
          <p:cNvSpPr>
            <a:spLocks noChangeArrowheads="1"/>
          </p:cNvSpPr>
          <p:nvPr/>
        </p:nvSpPr>
        <p:spPr bwMode="auto">
          <a:xfrm>
            <a:off x="7175501" y="5032973"/>
            <a:ext cx="3097213" cy="293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1400" b="0">
                <a:latin typeface="Verdana" panose="020B0604030504040204" pitchFamily="34" charset="0"/>
              </a:rPr>
              <a:t>- Rachat d’actions</a:t>
            </a:r>
          </a:p>
        </p:txBody>
      </p:sp>
      <p:sp>
        <p:nvSpPr>
          <p:cNvPr id="119832" name="Rectangle 39">
            <a:extLst>
              <a:ext uri="{FF2B5EF4-FFF2-40B4-BE49-F238E27FC236}">
                <a16:creationId xmlns:a16="http://schemas.microsoft.com/office/drawing/2014/main" id="{9CFBEB54-DAC0-51CD-B56B-6E3B6EB07B13}"/>
              </a:ext>
            </a:extLst>
          </p:cNvPr>
          <p:cNvSpPr>
            <a:spLocks noChangeArrowheads="1"/>
          </p:cNvSpPr>
          <p:nvPr/>
        </p:nvSpPr>
        <p:spPr bwMode="auto">
          <a:xfrm>
            <a:off x="2424113" y="5004398"/>
            <a:ext cx="2087562" cy="32385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200">
                <a:latin typeface="Verdana" panose="020B0604030504040204" pitchFamily="34" charset="0"/>
              </a:rPr>
              <a:t>Variation de Tréso.</a:t>
            </a:r>
          </a:p>
        </p:txBody>
      </p:sp>
      <p:sp>
        <p:nvSpPr>
          <p:cNvPr id="128028" name="Rectangle 28">
            <a:extLst>
              <a:ext uri="{FF2B5EF4-FFF2-40B4-BE49-F238E27FC236}">
                <a16:creationId xmlns:a16="http://schemas.microsoft.com/office/drawing/2014/main" id="{56107DF4-A290-E8BB-F416-24A8256E6568}"/>
              </a:ext>
            </a:extLst>
          </p:cNvPr>
          <p:cNvSpPr>
            <a:spLocks noChangeArrowheads="1"/>
          </p:cNvSpPr>
          <p:nvPr/>
        </p:nvSpPr>
        <p:spPr bwMode="auto">
          <a:xfrm>
            <a:off x="7175501" y="5609235"/>
            <a:ext cx="2087563" cy="3603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 = Variation de Tréso.</a:t>
            </a:r>
          </a:p>
        </p:txBody>
      </p:sp>
      <p:sp>
        <p:nvSpPr>
          <p:cNvPr id="119834" name="Rectangle 40">
            <a:extLst>
              <a:ext uri="{FF2B5EF4-FFF2-40B4-BE49-F238E27FC236}">
                <a16:creationId xmlns:a16="http://schemas.microsoft.com/office/drawing/2014/main" id="{E88722E6-2762-9CEF-4ABA-C2180EF597D0}"/>
              </a:ext>
            </a:extLst>
          </p:cNvPr>
          <p:cNvSpPr>
            <a:spLocks noChangeArrowheads="1"/>
          </p:cNvSpPr>
          <p:nvPr/>
        </p:nvSpPr>
        <p:spPr bwMode="auto">
          <a:xfrm>
            <a:off x="4529138" y="3710585"/>
            <a:ext cx="2430462" cy="385763"/>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200">
                <a:latin typeface="Verdana" panose="020B0604030504040204" pitchFamily="34" charset="0"/>
              </a:rPr>
              <a:t>Résultat Net</a:t>
            </a:r>
          </a:p>
        </p:txBody>
      </p:sp>
      <p:sp>
        <p:nvSpPr>
          <p:cNvPr id="128036" name="Rectangle 36">
            <a:extLst>
              <a:ext uri="{FF2B5EF4-FFF2-40B4-BE49-F238E27FC236}">
                <a16:creationId xmlns:a16="http://schemas.microsoft.com/office/drawing/2014/main" id="{EBF090B8-EFAF-3498-B61F-FBDA2C82AF5F}"/>
              </a:ext>
            </a:extLst>
          </p:cNvPr>
          <p:cNvSpPr>
            <a:spLocks noChangeArrowheads="1"/>
          </p:cNvSpPr>
          <p:nvPr/>
        </p:nvSpPr>
        <p:spPr bwMode="auto">
          <a:xfrm>
            <a:off x="7175501" y="2369147"/>
            <a:ext cx="3097213" cy="431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Résultat Net</a:t>
            </a:r>
          </a:p>
        </p:txBody>
      </p:sp>
      <p:sp>
        <p:nvSpPr>
          <p:cNvPr id="128041" name="Rectangle 41">
            <a:extLst>
              <a:ext uri="{FF2B5EF4-FFF2-40B4-BE49-F238E27FC236}">
                <a16:creationId xmlns:a16="http://schemas.microsoft.com/office/drawing/2014/main" id="{A19C629E-DC1E-134A-D898-C97EA5BA3F12}"/>
              </a:ext>
            </a:extLst>
          </p:cNvPr>
          <p:cNvSpPr>
            <a:spLocks noChangeArrowheads="1"/>
          </p:cNvSpPr>
          <p:nvPr/>
        </p:nvSpPr>
        <p:spPr bwMode="auto">
          <a:xfrm>
            <a:off x="4511676" y="3593109"/>
            <a:ext cx="2447925" cy="50323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7" tIns="47894" rIns="95787" bIns="47894" anchor="ctr"/>
          <a:lstStyle>
            <a:lvl1pPr defTabSz="957263">
              <a:defRPr b="1">
                <a:solidFill>
                  <a:schemeClr val="tx1"/>
                </a:solidFill>
                <a:latin typeface="Arial" panose="020B0604020202020204" pitchFamily="34" charset="0"/>
              </a:defRPr>
            </a:lvl1pPr>
            <a:lvl2pPr marL="742950" indent="-285750" defTabSz="957263">
              <a:defRPr b="1">
                <a:solidFill>
                  <a:schemeClr val="tx1"/>
                </a:solidFill>
                <a:latin typeface="Arial" panose="020B0604020202020204" pitchFamily="34" charset="0"/>
              </a:defRPr>
            </a:lvl2pPr>
            <a:lvl3pPr marL="1143000" indent="-228600" defTabSz="957263">
              <a:defRPr b="1">
                <a:solidFill>
                  <a:schemeClr val="tx1"/>
                </a:solidFill>
                <a:latin typeface="Arial" panose="020B0604020202020204" pitchFamily="34" charset="0"/>
              </a:defRPr>
            </a:lvl3pPr>
            <a:lvl4pPr marL="1600200" indent="-228600" defTabSz="957263">
              <a:defRPr b="1">
                <a:solidFill>
                  <a:schemeClr val="tx1"/>
                </a:solidFill>
                <a:latin typeface="Arial" panose="020B0604020202020204" pitchFamily="34" charset="0"/>
              </a:defRPr>
            </a:lvl4pPr>
            <a:lvl5pPr marL="2057400" indent="-228600" defTabSz="957263">
              <a:defRPr b="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b="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b="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b="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fr-FR" altLang="fr-FR" sz="1400">
                <a:solidFill>
                  <a:srgbClr val="FFFF00"/>
                </a:solidFill>
                <a:latin typeface="Verdana" panose="020B0604030504040204" pitchFamily="34" charset="0"/>
              </a:rPr>
              <a:t>Résultat 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5000" fill="hold" nodeType="withEffect">
                                  <p:stCondLst>
                                    <p:cond delay="0"/>
                                  </p:stCondLst>
                                  <p:childTnLst>
                                    <p:animClr clrSpc="rgb" dir="cw">
                                      <p:cBhvr override="childStyle">
                                        <p:cTn id="6" dur="1000" autoRev="1" fill="hold"/>
                                        <p:tgtEl>
                                          <p:spTgt spid="128041"/>
                                        </p:tgtEl>
                                        <p:attrNameLst>
                                          <p:attrName>style.color</p:attrName>
                                        </p:attrNameLst>
                                      </p:cBhvr>
                                      <p:to>
                                        <a:schemeClr val="bg1"/>
                                      </p:to>
                                    </p:animClr>
                                    <p:animClr clrSpc="rgb" dir="cw">
                                      <p:cBhvr>
                                        <p:cTn id="7" dur="1000" autoRev="1" fill="hold"/>
                                        <p:tgtEl>
                                          <p:spTgt spid="128041"/>
                                        </p:tgtEl>
                                        <p:attrNameLst>
                                          <p:attrName>fillcolor</p:attrName>
                                        </p:attrNameLst>
                                      </p:cBhvr>
                                      <p:to>
                                        <a:schemeClr val="bg1"/>
                                      </p:to>
                                    </p:animClr>
                                    <p:set>
                                      <p:cBhvr>
                                        <p:cTn id="8" dur="1000" autoRev="1" fill="hold"/>
                                        <p:tgtEl>
                                          <p:spTgt spid="128041"/>
                                        </p:tgtEl>
                                        <p:attrNameLst>
                                          <p:attrName>fill.type</p:attrName>
                                        </p:attrNameLst>
                                      </p:cBhvr>
                                      <p:to>
                                        <p:strVal val="solid"/>
                                      </p:to>
                                    </p:set>
                                    <p:set>
                                      <p:cBhvr>
                                        <p:cTn id="9" dur="1000" autoRev="1" fill="hold"/>
                                        <p:tgtEl>
                                          <p:spTgt spid="128041"/>
                                        </p:tgtEl>
                                        <p:attrNameLst>
                                          <p:attrName>fill.on</p:attrName>
                                        </p:attrNameLst>
                                      </p:cBhvr>
                                      <p:to>
                                        <p:strVal val="true"/>
                                      </p:to>
                                    </p:set>
                                  </p:childTnLst>
                                </p:cTn>
                              </p:par>
                              <p:par>
                                <p:cTn id="10" presetID="27" presetClass="emph" presetSubtype="0" repeatCount="5000" fill="hold" nodeType="withEffect">
                                  <p:stCondLst>
                                    <p:cond delay="0"/>
                                  </p:stCondLst>
                                  <p:childTnLst>
                                    <p:animClr clrSpc="rgb" dir="cw">
                                      <p:cBhvr override="childStyle">
                                        <p:cTn id="11" dur="1000" autoRev="1" fill="hold"/>
                                        <p:tgtEl>
                                          <p:spTgt spid="128036"/>
                                        </p:tgtEl>
                                        <p:attrNameLst>
                                          <p:attrName>style.color</p:attrName>
                                        </p:attrNameLst>
                                      </p:cBhvr>
                                      <p:to>
                                        <a:schemeClr val="bg1"/>
                                      </p:to>
                                    </p:animClr>
                                    <p:animClr clrSpc="rgb" dir="cw">
                                      <p:cBhvr>
                                        <p:cTn id="12" dur="1000" autoRev="1" fill="hold"/>
                                        <p:tgtEl>
                                          <p:spTgt spid="128036"/>
                                        </p:tgtEl>
                                        <p:attrNameLst>
                                          <p:attrName>fillcolor</p:attrName>
                                        </p:attrNameLst>
                                      </p:cBhvr>
                                      <p:to>
                                        <a:schemeClr val="bg1"/>
                                      </p:to>
                                    </p:animClr>
                                    <p:set>
                                      <p:cBhvr>
                                        <p:cTn id="13" dur="1000" autoRev="1" fill="hold"/>
                                        <p:tgtEl>
                                          <p:spTgt spid="128036"/>
                                        </p:tgtEl>
                                        <p:attrNameLst>
                                          <p:attrName>fill.type</p:attrName>
                                        </p:attrNameLst>
                                      </p:cBhvr>
                                      <p:to>
                                        <p:strVal val="solid"/>
                                      </p:to>
                                    </p:set>
                                    <p:set>
                                      <p:cBhvr>
                                        <p:cTn id="14" dur="1000" autoRev="1" fill="hold"/>
                                        <p:tgtEl>
                                          <p:spTgt spid="128036"/>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1.45833E-6 -1.48148E-6 L -0.38776 -0.09305 " pathEditMode="relative" rAng="0" ptsTypes="AA">
                                      <p:cBhvr>
                                        <p:cTn id="18" dur="2000" fill="hold"/>
                                        <p:tgtEl>
                                          <p:spTgt spid="128028"/>
                                        </p:tgtEl>
                                        <p:attrNameLst>
                                          <p:attrName>ppt_x</p:attrName>
                                          <p:attrName>ppt_y</p:attrName>
                                        </p:attrNameLst>
                                      </p:cBhvr>
                                      <p:rCtr x="-19388"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8" grpId="0" animBg="1"/>
      <p:bldP spid="128036" grpId="0" animBg="1"/>
      <p:bldP spid="1280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EF1FE941-0A8D-1896-4BE7-4BCC771A079B}"/>
              </a:ext>
            </a:extLst>
          </p:cNvPr>
          <p:cNvSpPr>
            <a:spLocks noGrp="1" noChangeArrowheads="1"/>
          </p:cNvSpPr>
          <p:nvPr>
            <p:ph type="title"/>
          </p:nvPr>
        </p:nvSpPr>
        <p:spPr>
          <a:xfrm>
            <a:off x="3237016" y="0"/>
            <a:ext cx="10515600" cy="948816"/>
          </a:xfrm>
        </p:spPr>
        <p:txBody>
          <a:bodyPr/>
          <a:lstStyle/>
          <a:p>
            <a:r>
              <a:rPr lang="fr-FR" altLang="fr-FR" dirty="0"/>
              <a:t>Le Bilan – L’ACTIF.</a:t>
            </a:r>
          </a:p>
        </p:txBody>
      </p:sp>
      <p:sp>
        <p:nvSpPr>
          <p:cNvPr id="399363" name="Rectangle 3">
            <a:extLst>
              <a:ext uri="{FF2B5EF4-FFF2-40B4-BE49-F238E27FC236}">
                <a16:creationId xmlns:a16="http://schemas.microsoft.com/office/drawing/2014/main" id="{7DCB02C6-4302-9292-6057-E6202B14DA65}"/>
              </a:ext>
            </a:extLst>
          </p:cNvPr>
          <p:cNvSpPr>
            <a:spLocks noGrp="1" noChangeArrowheads="1"/>
          </p:cNvSpPr>
          <p:nvPr>
            <p:ph type="body" idx="1"/>
          </p:nvPr>
        </p:nvSpPr>
        <p:spPr>
          <a:xfrm>
            <a:off x="1087582" y="1253331"/>
            <a:ext cx="10515600" cy="4351338"/>
          </a:xfrm>
        </p:spPr>
        <p:txBody>
          <a:bodyPr/>
          <a:lstStyle/>
          <a:p>
            <a:pPr>
              <a:buFont typeface="Wingdings" panose="05000000000000000000" pitchFamily="2" charset="2"/>
              <a:buNone/>
            </a:pPr>
            <a:r>
              <a:rPr lang="fr-FR" altLang="fr-FR" dirty="0"/>
              <a:t>Composé : </a:t>
            </a:r>
          </a:p>
          <a:p>
            <a:pPr lvl="1"/>
            <a:r>
              <a:rPr lang="fr-FR" altLang="fr-FR" dirty="0"/>
              <a:t>Des Immobilisation Incorporelles.</a:t>
            </a:r>
          </a:p>
          <a:p>
            <a:pPr lvl="1"/>
            <a:r>
              <a:rPr lang="fr-FR" altLang="fr-FR" dirty="0"/>
              <a:t>Des Immobilisations Corporelles.</a:t>
            </a:r>
          </a:p>
          <a:p>
            <a:pPr lvl="1"/>
            <a:r>
              <a:rPr lang="fr-FR" altLang="fr-FR" dirty="0"/>
              <a:t>Des Immobilisations Financières.</a:t>
            </a:r>
          </a:p>
          <a:p>
            <a:pPr lvl="1"/>
            <a:r>
              <a:rPr lang="fr-FR" altLang="fr-FR" dirty="0"/>
              <a:t>Des Actifs d’Exploitation.</a:t>
            </a:r>
          </a:p>
          <a:p>
            <a:pPr lvl="1"/>
            <a:r>
              <a:rPr lang="fr-FR" altLang="fr-FR" dirty="0"/>
              <a:t>Des Actifs Financiers.</a:t>
            </a:r>
          </a:p>
          <a:p>
            <a:pPr lvl="1"/>
            <a:r>
              <a:rPr lang="fr-FR" altLang="fr-FR" dirty="0"/>
              <a:t>Des Liquidités.</a:t>
            </a:r>
          </a:p>
        </p:txBody>
      </p:sp>
      <p:sp>
        <p:nvSpPr>
          <p:cNvPr id="2" name="Espace réservé du pied de page 1">
            <a:extLst>
              <a:ext uri="{FF2B5EF4-FFF2-40B4-BE49-F238E27FC236}">
                <a16:creationId xmlns:a16="http://schemas.microsoft.com/office/drawing/2014/main" id="{64C65CD8-E0DF-4715-FDFF-07AAD9F6FCC1}"/>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3E3E67D-0AB9-D6DE-A3C4-360A75CC41E0}"/>
              </a:ext>
            </a:extLst>
          </p:cNvPr>
          <p:cNvSpPr>
            <a:spLocks noGrp="1" noChangeArrowheads="1"/>
          </p:cNvSpPr>
          <p:nvPr>
            <p:ph type="title"/>
          </p:nvPr>
        </p:nvSpPr>
        <p:spPr>
          <a:xfrm>
            <a:off x="3213265" y="0"/>
            <a:ext cx="10515600" cy="948816"/>
          </a:xfrm>
        </p:spPr>
        <p:txBody>
          <a:bodyPr/>
          <a:lstStyle/>
          <a:p>
            <a:r>
              <a:rPr lang="fr-FR" altLang="fr-FR" dirty="0"/>
              <a:t>La face cachée du bilan</a:t>
            </a:r>
          </a:p>
        </p:txBody>
      </p:sp>
      <p:sp>
        <p:nvSpPr>
          <p:cNvPr id="416771" name="Rectangle 3">
            <a:extLst>
              <a:ext uri="{FF2B5EF4-FFF2-40B4-BE49-F238E27FC236}">
                <a16:creationId xmlns:a16="http://schemas.microsoft.com/office/drawing/2014/main" id="{E5CA9B6D-14E4-0692-7D5F-92417BABC74A}"/>
              </a:ext>
            </a:extLst>
          </p:cNvPr>
          <p:cNvSpPr>
            <a:spLocks noGrp="1" noChangeArrowheads="1"/>
          </p:cNvSpPr>
          <p:nvPr>
            <p:ph type="body" idx="1"/>
          </p:nvPr>
        </p:nvSpPr>
        <p:spPr/>
        <p:txBody>
          <a:bodyPr/>
          <a:lstStyle/>
          <a:p>
            <a:r>
              <a:rPr lang="fr-FR" altLang="fr-FR" dirty="0"/>
              <a:t>Les actifs sont présentés en valeur NETTE :</a:t>
            </a:r>
          </a:p>
          <a:p>
            <a:pPr lvl="1"/>
            <a:r>
              <a:rPr lang="fr-FR" altLang="fr-FR" dirty="0"/>
              <a:t>Net des Amortissements = Usure</a:t>
            </a:r>
          </a:p>
          <a:p>
            <a:pPr lvl="1"/>
            <a:r>
              <a:rPr lang="fr-FR" altLang="fr-FR" dirty="0"/>
              <a:t>Net des Provisions = Risque de manque à gagner.</a:t>
            </a:r>
          </a:p>
          <a:p>
            <a:r>
              <a:rPr lang="fr-FR" altLang="fr-FR" dirty="0"/>
              <a:t>Il y a à l’ACTIF 3 colonnes :</a:t>
            </a:r>
          </a:p>
          <a:p>
            <a:pPr lvl="1"/>
            <a:r>
              <a:rPr lang="fr-FR" altLang="fr-FR" dirty="0"/>
              <a:t>Valeur Brute : Au coût d’acquisition ou de production.</a:t>
            </a:r>
          </a:p>
          <a:p>
            <a:pPr lvl="1"/>
            <a:r>
              <a:rPr lang="fr-FR" altLang="fr-FR" dirty="0"/>
              <a:t>Cumul des amortissements ou Provision</a:t>
            </a:r>
          </a:p>
          <a:p>
            <a:pPr lvl="1"/>
            <a:r>
              <a:rPr lang="fr-FR" altLang="fr-FR" dirty="0"/>
              <a:t>Valeur Nette : par différence des 2 premières.</a:t>
            </a:r>
            <a:br>
              <a:rPr lang="fr-FR" altLang="fr-FR" dirty="0"/>
            </a:br>
            <a:r>
              <a:rPr lang="fr-FR" altLang="fr-FR" dirty="0"/>
              <a:t>C’est la seule qui apparaît dans les présentations standards.</a:t>
            </a:r>
          </a:p>
          <a:p>
            <a:r>
              <a:rPr lang="fr-FR" altLang="fr-FR" dirty="0"/>
              <a:t>Mais toutes ces informations sont disponibles dans les annexes.</a:t>
            </a:r>
          </a:p>
        </p:txBody>
      </p:sp>
      <p:sp>
        <p:nvSpPr>
          <p:cNvPr id="2" name="Espace réservé du pied de page 1">
            <a:extLst>
              <a:ext uri="{FF2B5EF4-FFF2-40B4-BE49-F238E27FC236}">
                <a16:creationId xmlns:a16="http://schemas.microsoft.com/office/drawing/2014/main" id="{47F28953-3115-AC0B-3968-3B0A4DFAA7D4}"/>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672CB201-BECB-7F70-6560-8D5C8DA4D362}"/>
              </a:ext>
            </a:extLst>
          </p:cNvPr>
          <p:cNvSpPr>
            <a:spLocks noGrp="1" noChangeArrowheads="1"/>
          </p:cNvSpPr>
          <p:nvPr>
            <p:ph type="title"/>
          </p:nvPr>
        </p:nvSpPr>
        <p:spPr>
          <a:xfrm>
            <a:off x="3201857" y="0"/>
            <a:ext cx="8697218" cy="941388"/>
          </a:xfrm>
        </p:spPr>
        <p:txBody>
          <a:bodyPr/>
          <a:lstStyle/>
          <a:p>
            <a:r>
              <a:rPr lang="fr-FR" altLang="fr-FR" dirty="0"/>
              <a:t>L’ACTIF du bilan Tableau</a:t>
            </a:r>
          </a:p>
        </p:txBody>
      </p:sp>
      <p:graphicFrame>
        <p:nvGraphicFramePr>
          <p:cNvPr id="406635" name="Group 107">
            <a:extLst>
              <a:ext uri="{FF2B5EF4-FFF2-40B4-BE49-F238E27FC236}">
                <a16:creationId xmlns:a16="http://schemas.microsoft.com/office/drawing/2014/main" id="{4EB31E3E-4E3C-8874-0767-9D8C69C1E602}"/>
              </a:ext>
            </a:extLst>
          </p:cNvPr>
          <p:cNvGraphicFramePr>
            <a:graphicFrameLocks noGrp="1"/>
          </p:cNvGraphicFramePr>
          <p:nvPr>
            <p:ph idx="1"/>
            <p:extLst>
              <p:ext uri="{D42A27DB-BD31-4B8C-83A1-F6EECF244321}">
                <p14:modId xmlns:p14="http://schemas.microsoft.com/office/powerpoint/2010/main" val="2847176719"/>
              </p:ext>
            </p:extLst>
          </p:nvPr>
        </p:nvGraphicFramePr>
        <p:xfrm>
          <a:off x="2424113" y="908051"/>
          <a:ext cx="7993062" cy="5257171"/>
        </p:xfrm>
        <a:graphic>
          <a:graphicData uri="http://schemas.openxmlformats.org/drawingml/2006/table">
            <a:tbl>
              <a:tblPr/>
              <a:tblGrid>
                <a:gridCol w="1016000">
                  <a:extLst>
                    <a:ext uri="{9D8B030D-6E8A-4147-A177-3AD203B41FA5}">
                      <a16:colId xmlns:a16="http://schemas.microsoft.com/office/drawing/2014/main" val="1421739138"/>
                    </a:ext>
                  </a:extLst>
                </a:gridCol>
                <a:gridCol w="2076450">
                  <a:extLst>
                    <a:ext uri="{9D8B030D-6E8A-4147-A177-3AD203B41FA5}">
                      <a16:colId xmlns:a16="http://schemas.microsoft.com/office/drawing/2014/main" val="186264547"/>
                    </a:ext>
                  </a:extLst>
                </a:gridCol>
                <a:gridCol w="1300162">
                  <a:extLst>
                    <a:ext uri="{9D8B030D-6E8A-4147-A177-3AD203B41FA5}">
                      <a16:colId xmlns:a16="http://schemas.microsoft.com/office/drawing/2014/main" val="3011477461"/>
                    </a:ext>
                  </a:extLst>
                </a:gridCol>
                <a:gridCol w="814388">
                  <a:extLst>
                    <a:ext uri="{9D8B030D-6E8A-4147-A177-3AD203B41FA5}">
                      <a16:colId xmlns:a16="http://schemas.microsoft.com/office/drawing/2014/main" val="1657639426"/>
                    </a:ext>
                  </a:extLst>
                </a:gridCol>
                <a:gridCol w="1452562">
                  <a:extLst>
                    <a:ext uri="{9D8B030D-6E8A-4147-A177-3AD203B41FA5}">
                      <a16:colId xmlns:a16="http://schemas.microsoft.com/office/drawing/2014/main" val="429094047"/>
                    </a:ext>
                  </a:extLst>
                </a:gridCol>
                <a:gridCol w="1333500">
                  <a:extLst>
                    <a:ext uri="{9D8B030D-6E8A-4147-A177-3AD203B41FA5}">
                      <a16:colId xmlns:a16="http://schemas.microsoft.com/office/drawing/2014/main" val="1526526813"/>
                    </a:ext>
                  </a:extLst>
                </a:gridCol>
              </a:tblGrid>
              <a:tr h="3603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chemeClr val="bg2"/>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chemeClr val="bg2"/>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Valeurs brutes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Moins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chemeClr val="tx1"/>
                          </a:solidFill>
                          <a:effectLst/>
                          <a:latin typeface="Verdana" panose="020B0604030504040204" pitchFamily="34" charset="0"/>
                        </a:rPr>
                        <a:t>= Valeurs nettes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3367009944"/>
                  </a:ext>
                </a:extLst>
              </a:tr>
              <a:tr h="303213">
                <a:tc rowSpan="7">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FFFF00"/>
                          </a:solidFill>
                          <a:effectLst/>
                          <a:latin typeface="Verdana" panose="020B0604030504040204" pitchFamily="34" charset="0"/>
                        </a:rPr>
                        <a:t>Actif immobilisé</a:t>
                      </a:r>
                    </a:p>
                  </a:txBody>
                  <a:tcPr marL="90000" marR="90000" marT="46800" marB="4680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99"/>
                        </a:gs>
                        <a:gs pos="100000">
                          <a:srgbClr val="6699FF"/>
                        </a:gs>
                      </a:gsLst>
                      <a:lin ang="5400000" scaled="1"/>
                    </a:grad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Immobilisation Incorporelles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Survaleur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chemeClr val="bg2"/>
                          </a:solidFill>
                          <a:effectLst/>
                          <a:latin typeface="Verdana" panose="020B0604030504040204" pitchFamily="34" charset="0"/>
                        </a:rPr>
                        <a:t>Valeur d’acquisition ou de production.</a:t>
                      </a:r>
                    </a:p>
                  </a:txBody>
                  <a:tcPr marL="90000" marR="90000" marT="46800" marB="46800" vert="eaVert"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Dépréciation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400" b="1" i="0" u="none" strike="noStrike" cap="none" normalizeH="0" baseline="0" dirty="0">
                          <a:ln>
                            <a:noFill/>
                          </a:ln>
                          <a:solidFill>
                            <a:schemeClr val="tx1"/>
                          </a:solidFill>
                          <a:effectLst/>
                          <a:latin typeface="Verdana" panose="020B0604030504040204" pitchFamily="34" charset="0"/>
                        </a:rPr>
                        <a:t>La somme des valeur nettes de l’actif DOIT </a:t>
                      </a:r>
                      <a:br>
                        <a:rPr kumimoji="0" lang="fr-FR" altLang="fr-FR" sz="1400" b="1" i="0" u="none" strike="noStrike" cap="none" normalizeH="0" baseline="0" dirty="0">
                          <a:ln>
                            <a:noFill/>
                          </a:ln>
                          <a:solidFill>
                            <a:schemeClr val="tx1"/>
                          </a:solidFill>
                          <a:effectLst/>
                          <a:latin typeface="Verdana" panose="020B0604030504040204" pitchFamily="34" charset="0"/>
                        </a:rPr>
                      </a:br>
                      <a:r>
                        <a:rPr kumimoji="0" lang="fr-FR" altLang="fr-FR" sz="1400" b="1" i="0" u="none" strike="noStrike" cap="none" normalizeH="0" baseline="0" dirty="0">
                          <a:ln>
                            <a:noFill/>
                          </a:ln>
                          <a:solidFill>
                            <a:schemeClr val="tx1"/>
                          </a:solidFill>
                          <a:effectLst/>
                          <a:latin typeface="Verdana" panose="020B0604030504040204" pitchFamily="34" charset="0"/>
                        </a:rPr>
                        <a:t>être égale au total du Passif</a:t>
                      </a:r>
                      <a:r>
                        <a:rPr kumimoji="0" lang="fr-FR" altLang="fr-FR" sz="1400" b="0" i="0" u="none" strike="noStrike" cap="none" normalizeH="0" baseline="0" dirty="0">
                          <a:ln>
                            <a:noFill/>
                          </a:ln>
                          <a:solidFill>
                            <a:schemeClr val="tx1"/>
                          </a:solidFill>
                          <a:effectLst/>
                          <a:latin typeface="Verdana" panose="020B0604030504040204" pitchFamily="34" charset="0"/>
                        </a:rPr>
                        <a:t>.</a:t>
                      </a:r>
                    </a:p>
                  </a:txBody>
                  <a:tcPr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647644102"/>
                  </a:ext>
                </a:extLst>
              </a:tr>
              <a:tr h="309563">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Autres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880330116"/>
                  </a:ext>
                </a:extLst>
              </a:tr>
              <a:tr h="303213">
                <a:tc vMerge="1">
                  <a:txBody>
                    <a:bodyPr/>
                    <a:lstStyle/>
                    <a:p>
                      <a:endParaRPr lang="fr-FR"/>
                    </a:p>
                  </a:txBody>
                  <a:tcPr/>
                </a:tc>
                <a:tc rowSpan="4">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Immobilisation corporelles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Terrains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3623579336"/>
                  </a:ext>
                </a:extLst>
              </a:tr>
              <a:tr h="35718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Immeubles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Amortissement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3169644146"/>
                  </a:ext>
                </a:extLst>
              </a:tr>
              <a:tr h="303213">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Equipements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Amortissement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2401045625"/>
                  </a:ext>
                </a:extLst>
              </a:tr>
              <a:tr h="303213">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Autres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730366957"/>
                  </a:ext>
                </a:extLst>
              </a:tr>
              <a:tr h="455613">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Immobilisation Financières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Participations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Provisions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752610289"/>
                  </a:ext>
                </a:extLst>
              </a:tr>
              <a:tr h="303213">
                <a:tc row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Actif circulant</a:t>
                      </a:r>
                    </a:p>
                  </a:txBody>
                  <a:tcPr marL="90000" marR="90000" marT="46800" marB="4680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CCECFF"/>
                        </a:gs>
                      </a:gsLst>
                      <a:lin ang="5400000" scaled="1"/>
                    </a:gradFill>
                  </a:tcPr>
                </a:tc>
                <a:tc rowSpan="4">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BFR Actif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Stocks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Provisions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669858674"/>
                  </a:ext>
                </a:extLst>
              </a:tr>
              <a:tr h="51593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Créances Clients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Provisions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152395804"/>
                  </a:ext>
                </a:extLst>
              </a:tr>
              <a:tr h="51593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Avances versées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2209523825"/>
                  </a:ext>
                </a:extLst>
              </a:tr>
              <a:tr h="51593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Autres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471934670"/>
                  </a:ext>
                </a:extLst>
              </a:tr>
              <a:tr h="303213">
                <a:tc vMerge="1">
                  <a:txBody>
                    <a:bodyPr/>
                    <a:lstStyle/>
                    <a:p>
                      <a:endParaRPr lang="fr-FR"/>
                    </a:p>
                  </a:txBody>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Trésorerie</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(Boucle ici sur le C. de Cash Flow)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VMP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32224789"/>
                  </a:ext>
                </a:extLst>
              </a:tr>
              <a:tr h="371475">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Liquidités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512543452"/>
                  </a:ext>
                </a:extLst>
              </a:tr>
            </a:tbl>
          </a:graphicData>
        </a:graphic>
      </p:graphicFrame>
      <p:sp>
        <p:nvSpPr>
          <p:cNvPr id="2" name="Espace réservé du pied de page 1">
            <a:extLst>
              <a:ext uri="{FF2B5EF4-FFF2-40B4-BE49-F238E27FC236}">
                <a16:creationId xmlns:a16="http://schemas.microsoft.com/office/drawing/2014/main" id="{FB4449E4-7791-B187-9EF7-1BF4EC3C605A}"/>
              </a:ext>
            </a:extLst>
          </p:cNvPr>
          <p:cNvSpPr>
            <a:spLocks noGrp="1"/>
          </p:cNvSpPr>
          <p:nvPr>
            <p:ph type="ftr" sz="quarter" idx="11"/>
          </p:nvPr>
        </p:nvSpPr>
        <p:spPr/>
        <p:txBody>
          <a:bodyPr/>
          <a:lstStyle/>
          <a:p>
            <a:pPr>
              <a:defRPr/>
            </a:pPr>
            <a:r>
              <a:rPr lang="sv-SE" altLang="fr-FR"/>
              <a:t>2024.06.ENS_STRATEGIE_COMPTA_ANAFI</a:t>
            </a:r>
            <a:endParaRPr lang="fr-FR" alt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3204529D-8AEE-FAD2-11BA-DFDA40175E31}"/>
              </a:ext>
            </a:extLst>
          </p:cNvPr>
          <p:cNvSpPr>
            <a:spLocks noGrp="1" noChangeArrowheads="1"/>
          </p:cNvSpPr>
          <p:nvPr>
            <p:ph type="title"/>
          </p:nvPr>
        </p:nvSpPr>
        <p:spPr>
          <a:xfrm>
            <a:off x="3308268" y="41784"/>
            <a:ext cx="10515600" cy="948816"/>
          </a:xfrm>
        </p:spPr>
        <p:txBody>
          <a:bodyPr/>
          <a:lstStyle/>
          <a:p>
            <a:r>
              <a:rPr lang="fr-FR" altLang="fr-FR" dirty="0"/>
              <a:t>Le Bilan – Le PASSIF.</a:t>
            </a:r>
          </a:p>
        </p:txBody>
      </p:sp>
      <p:sp>
        <p:nvSpPr>
          <p:cNvPr id="400387" name="Rectangle 3">
            <a:extLst>
              <a:ext uri="{FF2B5EF4-FFF2-40B4-BE49-F238E27FC236}">
                <a16:creationId xmlns:a16="http://schemas.microsoft.com/office/drawing/2014/main" id="{375CF48B-FD55-BCB5-1815-26BA1B92E796}"/>
              </a:ext>
            </a:extLst>
          </p:cNvPr>
          <p:cNvSpPr>
            <a:spLocks noGrp="1" noChangeArrowheads="1"/>
          </p:cNvSpPr>
          <p:nvPr>
            <p:ph type="body" idx="1"/>
          </p:nvPr>
        </p:nvSpPr>
        <p:spPr>
          <a:xfrm>
            <a:off x="1024082" y="1241961"/>
            <a:ext cx="7813675" cy="4114800"/>
          </a:xfrm>
        </p:spPr>
        <p:txBody>
          <a:bodyPr/>
          <a:lstStyle/>
          <a:p>
            <a:pPr>
              <a:buFont typeface="Wingdings" panose="05000000000000000000" pitchFamily="2" charset="2"/>
              <a:buNone/>
            </a:pPr>
            <a:r>
              <a:rPr lang="fr-FR" altLang="fr-FR" dirty="0"/>
              <a:t>Composé :</a:t>
            </a:r>
          </a:p>
          <a:p>
            <a:pPr lvl="1"/>
            <a:r>
              <a:rPr lang="fr-FR" altLang="fr-FR" dirty="0"/>
              <a:t>De la Richesse des actionnaires : </a:t>
            </a:r>
          </a:p>
          <a:p>
            <a:pPr lvl="2"/>
            <a:r>
              <a:rPr lang="fr-FR" altLang="fr-FR" dirty="0"/>
              <a:t>Les Fonds Propres</a:t>
            </a:r>
          </a:p>
          <a:p>
            <a:pPr lvl="1"/>
            <a:r>
              <a:rPr lang="fr-FR" altLang="fr-FR" dirty="0"/>
              <a:t>Des dettes financières : </a:t>
            </a:r>
          </a:p>
          <a:p>
            <a:pPr lvl="2"/>
            <a:r>
              <a:rPr lang="fr-FR" altLang="fr-FR" dirty="0"/>
              <a:t>Les fonds apportés à plus d’1 an par les banques.</a:t>
            </a:r>
          </a:p>
          <a:p>
            <a:pPr lvl="1"/>
            <a:r>
              <a:rPr lang="fr-FR" altLang="fr-FR" dirty="0"/>
              <a:t>Des engagement long terme (Plus d’1 an) non financiers.</a:t>
            </a:r>
          </a:p>
          <a:p>
            <a:pPr lvl="2"/>
            <a:r>
              <a:rPr lang="fr-FR" altLang="fr-FR" dirty="0"/>
              <a:t>Provisions pour retraites, engagement contractuels clients,...</a:t>
            </a:r>
          </a:p>
          <a:p>
            <a:pPr lvl="1"/>
            <a:r>
              <a:rPr lang="fr-FR" altLang="fr-FR" dirty="0"/>
              <a:t>Des dettes d’exploitation :</a:t>
            </a:r>
          </a:p>
          <a:p>
            <a:pPr lvl="2"/>
            <a:r>
              <a:rPr lang="fr-FR" altLang="fr-FR" dirty="0"/>
              <a:t>Les engagement du à moins d’1 an par l’entreprise à ses partenaires (Etat, Fournisseurs, Salariés...)</a:t>
            </a:r>
          </a:p>
          <a:p>
            <a:endParaRPr lang="fr-FR" altLang="fr-FR" dirty="0"/>
          </a:p>
        </p:txBody>
      </p:sp>
      <p:sp>
        <p:nvSpPr>
          <p:cNvPr id="2" name="Espace réservé du pied de page 1">
            <a:extLst>
              <a:ext uri="{FF2B5EF4-FFF2-40B4-BE49-F238E27FC236}">
                <a16:creationId xmlns:a16="http://schemas.microsoft.com/office/drawing/2014/main" id="{E73E0BF4-9D84-BB50-1102-A733F3983821}"/>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7FC819D3-CDF5-FC71-7BF5-A3362A68E28B}"/>
              </a:ext>
            </a:extLst>
          </p:cNvPr>
          <p:cNvSpPr>
            <a:spLocks noGrp="1" noChangeArrowheads="1"/>
          </p:cNvSpPr>
          <p:nvPr>
            <p:ph type="title"/>
          </p:nvPr>
        </p:nvSpPr>
        <p:spPr>
          <a:xfrm>
            <a:off x="3296860" y="0"/>
            <a:ext cx="8706228" cy="941388"/>
          </a:xfrm>
        </p:spPr>
        <p:txBody>
          <a:bodyPr/>
          <a:lstStyle/>
          <a:p>
            <a:r>
              <a:rPr lang="fr-FR" altLang="fr-FR" dirty="0"/>
              <a:t>Le PASSIF Tableau.</a:t>
            </a:r>
          </a:p>
        </p:txBody>
      </p:sp>
      <p:graphicFrame>
        <p:nvGraphicFramePr>
          <p:cNvPr id="407620" name="Group 68">
            <a:extLst>
              <a:ext uri="{FF2B5EF4-FFF2-40B4-BE49-F238E27FC236}">
                <a16:creationId xmlns:a16="http://schemas.microsoft.com/office/drawing/2014/main" id="{138C0DAE-6B68-9BF4-ECB8-B67B36A8B973}"/>
              </a:ext>
            </a:extLst>
          </p:cNvPr>
          <p:cNvGraphicFramePr>
            <a:graphicFrameLocks noGrp="1"/>
          </p:cNvGraphicFramePr>
          <p:nvPr>
            <p:ph idx="1"/>
            <p:extLst>
              <p:ext uri="{D42A27DB-BD31-4B8C-83A1-F6EECF244321}">
                <p14:modId xmlns:p14="http://schemas.microsoft.com/office/powerpoint/2010/main" val="1309878596"/>
              </p:ext>
            </p:extLst>
          </p:nvPr>
        </p:nvGraphicFramePr>
        <p:xfrm>
          <a:off x="2424113" y="836614"/>
          <a:ext cx="7993062" cy="5628325"/>
        </p:xfrm>
        <a:graphic>
          <a:graphicData uri="http://schemas.openxmlformats.org/drawingml/2006/table">
            <a:tbl>
              <a:tblPr/>
              <a:tblGrid>
                <a:gridCol w="1103312">
                  <a:extLst>
                    <a:ext uri="{9D8B030D-6E8A-4147-A177-3AD203B41FA5}">
                      <a16:colId xmlns:a16="http://schemas.microsoft.com/office/drawing/2014/main" val="2675515107"/>
                    </a:ext>
                  </a:extLst>
                </a:gridCol>
                <a:gridCol w="1631950">
                  <a:extLst>
                    <a:ext uri="{9D8B030D-6E8A-4147-A177-3AD203B41FA5}">
                      <a16:colId xmlns:a16="http://schemas.microsoft.com/office/drawing/2014/main" val="888577573"/>
                    </a:ext>
                  </a:extLst>
                </a:gridCol>
                <a:gridCol w="1512888">
                  <a:extLst>
                    <a:ext uri="{9D8B030D-6E8A-4147-A177-3AD203B41FA5}">
                      <a16:colId xmlns:a16="http://schemas.microsoft.com/office/drawing/2014/main" val="2642169069"/>
                    </a:ext>
                  </a:extLst>
                </a:gridCol>
                <a:gridCol w="3744912">
                  <a:extLst>
                    <a:ext uri="{9D8B030D-6E8A-4147-A177-3AD203B41FA5}">
                      <a16:colId xmlns:a16="http://schemas.microsoft.com/office/drawing/2014/main" val="3898572125"/>
                    </a:ext>
                  </a:extLst>
                </a:gridCol>
              </a:tblGrid>
              <a:tr h="2159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200" b="0" i="0" u="none" strike="noStrike" cap="none" normalizeH="0" baseline="0">
                        <a:ln>
                          <a:noFill/>
                        </a:ln>
                        <a:solidFill>
                          <a:srgbClr val="4D4D4D"/>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1"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1"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17813130"/>
                  </a:ext>
                </a:extLst>
              </a:tr>
              <a:tr h="400050">
                <a:tc rowSpan="6">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1" i="0" u="none" strike="noStrike" cap="none" normalizeH="0" baseline="0">
                          <a:ln>
                            <a:noFill/>
                          </a:ln>
                          <a:solidFill>
                            <a:srgbClr val="FFFF00"/>
                          </a:solidFill>
                          <a:effectLst/>
                          <a:latin typeface="Verdana" panose="020B0604030504040204" pitchFamily="34" charset="0"/>
                        </a:rPr>
                        <a:t>Fonds propres</a:t>
                      </a:r>
                      <a:endParaRPr kumimoji="0" lang="fr-FR" altLang="fr-FR" sz="1200" b="0" i="0" u="none" strike="noStrike" cap="none" normalizeH="0" baseline="0">
                        <a:ln>
                          <a:noFill/>
                        </a:ln>
                        <a:solidFill>
                          <a:srgbClr val="FFFF00"/>
                        </a:solidFill>
                        <a:effectLst/>
                        <a:latin typeface="Verdana" panose="020B060403050404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rowSpan="4">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Capitaux propres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Capital social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Correspond au nombre d’actions en circulation x le nominal du titre.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900422"/>
                  </a:ext>
                </a:extLst>
              </a:tr>
              <a:tr h="398463">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Primes d’émission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Correspond à la différence entre le PRIX d’émission (proche de la valeur de marché) et le nominal.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7721087"/>
                  </a:ext>
                </a:extLst>
              </a:tr>
              <a:tr h="546100">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Réserves consolidées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La part cumulée des résultats non distribuée en dividendes, et destinée à l’autofinancement de l’entreprise. Elle peut être négative (report déficitaire) en cas de pertes.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9798688"/>
                  </a:ext>
                </a:extLst>
              </a:tr>
              <a:tr h="57308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Résultat de l’exercice</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(Boucle ici sur C.Exploit)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Avant répartition = Avant l’ AG qui décide de la part distribuée en dividendes &amp; celle mise en réserve.</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C’est le même que le </a:t>
                      </a:r>
                      <a:r>
                        <a:rPr kumimoji="0" lang="fr-FR" altLang="fr-FR" sz="1000" b="1" i="0" u="sng" strike="noStrike" cap="none" normalizeH="0" baseline="0">
                          <a:ln>
                            <a:noFill/>
                          </a:ln>
                          <a:solidFill>
                            <a:srgbClr val="FF3300"/>
                          </a:solidFill>
                          <a:effectLst/>
                          <a:latin typeface="Verdana" panose="020B0604030504040204" pitchFamily="34" charset="0"/>
                        </a:rPr>
                        <a:t>RNpg</a:t>
                      </a:r>
                      <a:r>
                        <a:rPr kumimoji="0" lang="fr-FR" altLang="fr-FR" sz="1000" b="1" i="0" u="none" strike="noStrike" cap="none" normalizeH="0" baseline="0">
                          <a:ln>
                            <a:noFill/>
                          </a:ln>
                          <a:solidFill>
                            <a:srgbClr val="4D4D4D"/>
                          </a:solidFill>
                          <a:effectLst/>
                          <a:latin typeface="Verdana" panose="020B0604030504040204" pitchFamily="34" charset="0"/>
                        </a:rPr>
                        <a:t> du </a:t>
                      </a:r>
                      <a:r>
                        <a:rPr kumimoji="0" lang="fr-FR" altLang="fr-FR" sz="1000" b="1" i="0" u="sng" strike="noStrike" cap="none" normalizeH="0" baseline="0">
                          <a:ln>
                            <a:noFill/>
                          </a:ln>
                          <a:solidFill>
                            <a:srgbClr val="FF3300"/>
                          </a:solidFill>
                          <a:effectLst/>
                          <a:latin typeface="Verdana" panose="020B0604030504040204" pitchFamily="34" charset="0"/>
                        </a:rPr>
                        <a:t>Compte d’Exploitation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8107770"/>
                  </a:ext>
                </a:extLst>
              </a:tr>
              <a:tr h="400050">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Intérêts minoritaires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1" i="0" u="none" strike="noStrike" cap="none" normalizeH="0" baseline="0">
                        <a:ln>
                          <a:noFill/>
                        </a:ln>
                        <a:solidFill>
                          <a:srgbClr val="FFFF00"/>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Identifie la cote Part des capitaux propres des sociétés Filles Intégrées Globalement qui n’appartient pas à la Mère.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6901879"/>
                  </a:ext>
                </a:extLst>
              </a:tr>
              <a:tr h="398463">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Provisions pour risques et charges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1" i="0" u="none" strike="noStrike" cap="none" normalizeH="0" baseline="0">
                        <a:ln>
                          <a:noFill/>
                        </a:ln>
                        <a:solidFill>
                          <a:srgbClr val="FFFF00"/>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Contreparties de dépenses futures certaines ou incertaines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6577854"/>
                  </a:ext>
                </a:extLst>
              </a:tr>
              <a:tr h="344488">
                <a:tc row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1" i="0" u="none" strike="noStrike" cap="none" normalizeH="0" baseline="0">
                          <a:ln>
                            <a:noFill/>
                          </a:ln>
                          <a:solidFill>
                            <a:srgbClr val="FFFF00"/>
                          </a:solidFill>
                          <a:effectLst/>
                          <a:latin typeface="Verdana" panose="020B0604030504040204" pitchFamily="34" charset="0"/>
                        </a:rPr>
                        <a:t>Dettes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row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Dettes Financières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Et Bancaires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Obligataires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Emission d’OC, OCEANE, Oblig Echangeables.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3800960"/>
                  </a:ext>
                </a:extLst>
              </a:tr>
              <a:tr h="346075">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Bancaires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auprès des établissements bancaires.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7781"/>
                  </a:ext>
                </a:extLst>
              </a:tr>
              <a:tr h="344488">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Financières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Dettes auprès des établissements financiers.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1369745"/>
                  </a:ext>
                </a:extLst>
              </a:tr>
              <a:tr h="344488">
                <a:tc rowSpan="3">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1" i="0" u="none" strike="noStrike" cap="none" normalizeH="0" baseline="0">
                          <a:ln>
                            <a:noFill/>
                          </a:ln>
                          <a:solidFill>
                            <a:srgbClr val="FFFF00"/>
                          </a:solidFill>
                          <a:effectLst/>
                          <a:latin typeface="Verdana" panose="020B0604030504040204" pitchFamily="34" charset="0"/>
                        </a:rPr>
                        <a:t>BFR Passif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Dettes d’exploitations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Dettes fournisseurs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Crédit fournisseurs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9904619"/>
                  </a:ext>
                </a:extLst>
              </a:tr>
              <a:tr h="400050">
                <a:tc vMerge="1">
                  <a:txBody>
                    <a:bodyPr/>
                    <a:lstStyle/>
                    <a:p>
                      <a:endParaRPr lang="fr-FR"/>
                    </a:p>
                  </a:txBody>
                  <a:tcPr/>
                </a:tc>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Avances &amp; acomptes reçus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1756198"/>
                  </a:ext>
                </a:extLst>
              </a:tr>
              <a:tr h="344488">
                <a:tc vMerge="1">
                  <a:txBody>
                    <a:bodyPr/>
                    <a:lstStyle/>
                    <a:p>
                      <a:endParaRPr lang="fr-FR"/>
                    </a:p>
                  </a:txBody>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Divers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FFFF00"/>
                          </a:solidFill>
                          <a:effectLst/>
                          <a:latin typeface="Verdana" panose="020B0604030504040204" pitchFamily="34" charset="0"/>
                        </a:rPr>
                        <a:t>Autres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1000" b="0" i="0" u="none" strike="noStrike" cap="none" normalizeH="0" baseline="0" dirty="0">
                        <a:ln>
                          <a:noFill/>
                        </a:ln>
                        <a:solidFill>
                          <a:srgbClr val="4D4D4D"/>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2394390"/>
                  </a:ext>
                </a:extLst>
              </a:tr>
            </a:tbl>
          </a:graphicData>
        </a:graphic>
      </p:graphicFrame>
      <p:sp>
        <p:nvSpPr>
          <p:cNvPr id="2" name="Espace réservé du pied de page 1">
            <a:extLst>
              <a:ext uri="{FF2B5EF4-FFF2-40B4-BE49-F238E27FC236}">
                <a16:creationId xmlns:a16="http://schemas.microsoft.com/office/drawing/2014/main" id="{D2C70228-8128-D98A-08E2-811D20CBFB0C}"/>
              </a:ext>
            </a:extLst>
          </p:cNvPr>
          <p:cNvSpPr>
            <a:spLocks noGrp="1"/>
          </p:cNvSpPr>
          <p:nvPr>
            <p:ph type="ftr" sz="quarter" idx="11"/>
          </p:nvPr>
        </p:nvSpPr>
        <p:spPr/>
        <p:txBody>
          <a:bodyPr/>
          <a:lstStyle/>
          <a:p>
            <a:pPr>
              <a:defRPr/>
            </a:pPr>
            <a:r>
              <a:rPr lang="sv-SE" altLang="fr-FR"/>
              <a:t>2024.06.ENS_STRATEGIE_COMPTA_ANAFI</a:t>
            </a:r>
            <a:endParaRPr lang="fr-FR" alt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605" name="Line 13">
            <a:extLst>
              <a:ext uri="{FF2B5EF4-FFF2-40B4-BE49-F238E27FC236}">
                <a16:creationId xmlns:a16="http://schemas.microsoft.com/office/drawing/2014/main" id="{CBB99689-596D-D057-9FA2-0E1D387B17B1}"/>
              </a:ext>
            </a:extLst>
          </p:cNvPr>
          <p:cNvSpPr>
            <a:spLocks noChangeShapeType="1"/>
          </p:cNvSpPr>
          <p:nvPr/>
        </p:nvSpPr>
        <p:spPr bwMode="auto">
          <a:xfrm>
            <a:off x="6167438" y="836614"/>
            <a:ext cx="0" cy="6021387"/>
          </a:xfrm>
          <a:prstGeom prst="line">
            <a:avLst/>
          </a:prstGeom>
          <a:noFill/>
          <a:ln w="412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p>
            <a:endParaRPr lang="fr-FR"/>
          </a:p>
        </p:txBody>
      </p:sp>
      <p:sp>
        <p:nvSpPr>
          <p:cNvPr id="366594" name="Rectangle 2">
            <a:extLst>
              <a:ext uri="{FF2B5EF4-FFF2-40B4-BE49-F238E27FC236}">
                <a16:creationId xmlns:a16="http://schemas.microsoft.com/office/drawing/2014/main" id="{1D67BB6C-DE6D-FCB3-879A-CDA900D8FBC6}"/>
              </a:ext>
            </a:extLst>
          </p:cNvPr>
          <p:cNvSpPr>
            <a:spLocks noGrp="1" noChangeArrowheads="1"/>
          </p:cNvSpPr>
          <p:nvPr>
            <p:ph type="title"/>
          </p:nvPr>
        </p:nvSpPr>
        <p:spPr>
          <a:xfrm>
            <a:off x="3390047" y="23814"/>
            <a:ext cx="8001000" cy="620713"/>
          </a:xfrm>
        </p:spPr>
        <p:txBody>
          <a:bodyPr>
            <a:normAutofit fontScale="90000"/>
          </a:bodyPr>
          <a:lstStyle/>
          <a:p>
            <a:r>
              <a:rPr lang="en-US" altLang="fr-FR" dirty="0"/>
              <a:t>OPEX / CAPEX</a:t>
            </a:r>
          </a:p>
        </p:txBody>
      </p:sp>
      <p:pic>
        <p:nvPicPr>
          <p:cNvPr id="366595" name="Picture 3">
            <a:extLst>
              <a:ext uri="{FF2B5EF4-FFF2-40B4-BE49-F238E27FC236}">
                <a16:creationId xmlns:a16="http://schemas.microsoft.com/office/drawing/2014/main" id="{32E3BAF8-306B-31B1-7CAE-C84838D24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6120" y="193676"/>
            <a:ext cx="533400" cy="280988"/>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6597" name="Rectangle 5">
            <a:extLst>
              <a:ext uri="{FF2B5EF4-FFF2-40B4-BE49-F238E27FC236}">
                <a16:creationId xmlns:a16="http://schemas.microsoft.com/office/drawing/2014/main" id="{A205D709-5775-A6AF-89AB-090D88D99A82}"/>
              </a:ext>
            </a:extLst>
          </p:cNvPr>
          <p:cNvSpPr>
            <a:spLocks noChangeArrowheads="1"/>
          </p:cNvSpPr>
          <p:nvPr/>
        </p:nvSpPr>
        <p:spPr bwMode="auto">
          <a:xfrm>
            <a:off x="2495550" y="1773239"/>
            <a:ext cx="3671888" cy="55617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fr-FR" b="1">
                <a:latin typeface="Arial" panose="020B0604020202020204" pitchFamily="34" charset="0"/>
              </a:rPr>
              <a:t>- OPEX </a:t>
            </a:r>
            <a:r>
              <a:rPr lang="en-US" altLang="fr-FR">
                <a:latin typeface="Arial" panose="020B0604020202020204" pitchFamily="34" charset="0"/>
              </a:rPr>
              <a:t>(</a:t>
            </a:r>
            <a:r>
              <a:rPr lang="en-US" altLang="fr-FR" sz="1400">
                <a:latin typeface="Arial" panose="020B0604020202020204" pitchFamily="34" charset="0"/>
              </a:rPr>
              <a:t>Operating Expenses)</a:t>
            </a:r>
            <a:endParaRPr lang="en-US" altLang="fr-FR" b="1">
              <a:latin typeface="Arial" panose="020B0604020202020204" pitchFamily="34" charset="0"/>
            </a:endParaRPr>
          </a:p>
          <a:p>
            <a:pPr lvl="1"/>
            <a:r>
              <a:rPr lang="en-US" altLang="fr-FR" sz="1200">
                <a:latin typeface="Arial" panose="020B0604020202020204" pitchFamily="34" charset="0"/>
              </a:rPr>
              <a:t>=</a:t>
            </a:r>
            <a:r>
              <a:rPr lang="en-US" altLang="fr-FR" sz="1200" b="1">
                <a:latin typeface="Arial" panose="020B0604020202020204" pitchFamily="34" charset="0"/>
              </a:rPr>
              <a:t> </a:t>
            </a:r>
            <a:r>
              <a:rPr lang="en-US" altLang="fr-FR" sz="1200">
                <a:latin typeface="Arial" panose="020B0604020202020204" pitchFamily="34" charset="0"/>
              </a:rPr>
              <a:t>C.O.G.S. + S.G &amp;A</a:t>
            </a:r>
          </a:p>
        </p:txBody>
      </p:sp>
      <p:sp>
        <p:nvSpPr>
          <p:cNvPr id="366598" name="Rectangle 6">
            <a:extLst>
              <a:ext uri="{FF2B5EF4-FFF2-40B4-BE49-F238E27FC236}">
                <a16:creationId xmlns:a16="http://schemas.microsoft.com/office/drawing/2014/main" id="{240AF9F5-E9D6-118F-3609-0B5216BC0421}"/>
              </a:ext>
            </a:extLst>
          </p:cNvPr>
          <p:cNvSpPr>
            <a:spLocks noChangeArrowheads="1"/>
          </p:cNvSpPr>
          <p:nvPr/>
        </p:nvSpPr>
        <p:spPr bwMode="auto">
          <a:xfrm>
            <a:off x="2314576" y="2349501"/>
            <a:ext cx="7705725" cy="40957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sz="2000" b="1">
                <a:latin typeface="Arial" panose="020B0604020202020204" pitchFamily="34" charset="0"/>
              </a:rPr>
              <a:t>= EBITDA </a:t>
            </a:r>
            <a:r>
              <a:rPr lang="en-US" altLang="fr-FR" sz="1600">
                <a:latin typeface="Arial" panose="020B0604020202020204" pitchFamily="34" charset="0"/>
              </a:rPr>
              <a:t>Earnings Before Interest Taxes Depreciation and Amortization</a:t>
            </a:r>
          </a:p>
        </p:txBody>
      </p:sp>
      <p:sp>
        <p:nvSpPr>
          <p:cNvPr id="366603" name="Rectangle 11">
            <a:extLst>
              <a:ext uri="{FF2B5EF4-FFF2-40B4-BE49-F238E27FC236}">
                <a16:creationId xmlns:a16="http://schemas.microsoft.com/office/drawing/2014/main" id="{BCE90222-8B88-6434-FC61-769E4572A824}"/>
              </a:ext>
            </a:extLst>
          </p:cNvPr>
          <p:cNvSpPr>
            <a:spLocks noChangeArrowheads="1"/>
          </p:cNvSpPr>
          <p:nvPr/>
        </p:nvSpPr>
        <p:spPr bwMode="auto">
          <a:xfrm>
            <a:off x="2424113" y="1484314"/>
            <a:ext cx="1534692"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Revenues</a:t>
            </a:r>
            <a:endParaRPr lang="en-US" altLang="fr-FR" sz="1400">
              <a:latin typeface="Arial" panose="020B0604020202020204" pitchFamily="34" charset="0"/>
            </a:endParaRPr>
          </a:p>
        </p:txBody>
      </p:sp>
      <p:sp>
        <p:nvSpPr>
          <p:cNvPr id="366607" name="Rectangle 15">
            <a:extLst>
              <a:ext uri="{FF2B5EF4-FFF2-40B4-BE49-F238E27FC236}">
                <a16:creationId xmlns:a16="http://schemas.microsoft.com/office/drawing/2014/main" id="{A6394A74-9613-0A39-43DB-D23BFCBBCB4A}"/>
              </a:ext>
            </a:extLst>
          </p:cNvPr>
          <p:cNvSpPr>
            <a:spLocks noChangeArrowheads="1"/>
          </p:cNvSpPr>
          <p:nvPr/>
        </p:nvSpPr>
        <p:spPr bwMode="auto">
          <a:xfrm>
            <a:off x="2495551" y="2924176"/>
            <a:ext cx="1788993"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Amortization</a:t>
            </a:r>
            <a:endParaRPr lang="en-US" altLang="fr-FR" sz="1400">
              <a:latin typeface="Arial" panose="020B0604020202020204" pitchFamily="34" charset="0"/>
            </a:endParaRPr>
          </a:p>
        </p:txBody>
      </p:sp>
      <p:sp>
        <p:nvSpPr>
          <p:cNvPr id="366608" name="Rectangle 16">
            <a:extLst>
              <a:ext uri="{FF2B5EF4-FFF2-40B4-BE49-F238E27FC236}">
                <a16:creationId xmlns:a16="http://schemas.microsoft.com/office/drawing/2014/main" id="{F3AB8F65-2BBD-89BE-251E-2FC87ED45824}"/>
              </a:ext>
            </a:extLst>
          </p:cNvPr>
          <p:cNvSpPr>
            <a:spLocks noChangeArrowheads="1"/>
          </p:cNvSpPr>
          <p:nvPr/>
        </p:nvSpPr>
        <p:spPr bwMode="auto">
          <a:xfrm>
            <a:off x="2568576" y="3338514"/>
            <a:ext cx="1720641"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Depreciation</a:t>
            </a:r>
            <a:endParaRPr lang="en-US" altLang="fr-FR" sz="1400">
              <a:latin typeface="Arial" panose="020B0604020202020204" pitchFamily="34" charset="0"/>
            </a:endParaRPr>
          </a:p>
        </p:txBody>
      </p:sp>
      <p:sp>
        <p:nvSpPr>
          <p:cNvPr id="366609" name="Rectangle 17">
            <a:extLst>
              <a:ext uri="{FF2B5EF4-FFF2-40B4-BE49-F238E27FC236}">
                <a16:creationId xmlns:a16="http://schemas.microsoft.com/office/drawing/2014/main" id="{F71D1C80-287A-1EAA-6144-AA28E24DF448}"/>
              </a:ext>
            </a:extLst>
          </p:cNvPr>
          <p:cNvSpPr>
            <a:spLocks noChangeArrowheads="1"/>
          </p:cNvSpPr>
          <p:nvPr/>
        </p:nvSpPr>
        <p:spPr bwMode="auto">
          <a:xfrm>
            <a:off x="2495550" y="3673476"/>
            <a:ext cx="3384550" cy="3794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EBIT </a:t>
            </a:r>
            <a:r>
              <a:rPr lang="en-US" altLang="fr-FR" sz="900">
                <a:latin typeface="Arial" panose="020B0604020202020204" pitchFamily="34" charset="0"/>
              </a:rPr>
              <a:t>Earnings Before Interest Taxes</a:t>
            </a:r>
          </a:p>
        </p:txBody>
      </p:sp>
      <p:sp>
        <p:nvSpPr>
          <p:cNvPr id="366611" name="Rectangle 19">
            <a:extLst>
              <a:ext uri="{FF2B5EF4-FFF2-40B4-BE49-F238E27FC236}">
                <a16:creationId xmlns:a16="http://schemas.microsoft.com/office/drawing/2014/main" id="{0CE36D12-248E-7C6A-5BA4-826A5F2A4BA7}"/>
              </a:ext>
            </a:extLst>
          </p:cNvPr>
          <p:cNvSpPr>
            <a:spLocks noChangeArrowheads="1"/>
          </p:cNvSpPr>
          <p:nvPr/>
        </p:nvSpPr>
        <p:spPr bwMode="auto">
          <a:xfrm>
            <a:off x="6167439" y="2781301"/>
            <a:ext cx="2896155"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Interests &amp; Income Tax</a:t>
            </a:r>
            <a:endParaRPr lang="en-US" altLang="fr-FR" sz="1400">
              <a:latin typeface="Arial" panose="020B0604020202020204" pitchFamily="34" charset="0"/>
            </a:endParaRPr>
          </a:p>
        </p:txBody>
      </p:sp>
      <p:sp>
        <p:nvSpPr>
          <p:cNvPr id="366613" name="Rectangle 21">
            <a:extLst>
              <a:ext uri="{FF2B5EF4-FFF2-40B4-BE49-F238E27FC236}">
                <a16:creationId xmlns:a16="http://schemas.microsoft.com/office/drawing/2014/main" id="{528A171B-3BC3-CA5B-7C5B-1C371621F4AE}"/>
              </a:ext>
            </a:extLst>
          </p:cNvPr>
          <p:cNvSpPr>
            <a:spLocks noChangeArrowheads="1"/>
          </p:cNvSpPr>
          <p:nvPr/>
        </p:nvSpPr>
        <p:spPr bwMode="auto">
          <a:xfrm>
            <a:off x="2495550" y="4508501"/>
            <a:ext cx="3384550" cy="3794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Net Result</a:t>
            </a:r>
            <a:endParaRPr lang="en-US" altLang="fr-FR" sz="900">
              <a:latin typeface="Arial" panose="020B0604020202020204" pitchFamily="34" charset="0"/>
            </a:endParaRPr>
          </a:p>
        </p:txBody>
      </p:sp>
      <p:sp>
        <p:nvSpPr>
          <p:cNvPr id="366599" name="Rectangle 7">
            <a:extLst>
              <a:ext uri="{FF2B5EF4-FFF2-40B4-BE49-F238E27FC236}">
                <a16:creationId xmlns:a16="http://schemas.microsoft.com/office/drawing/2014/main" id="{6ADAAF6E-AA7D-FCD0-AEBC-839A1A193247}"/>
              </a:ext>
            </a:extLst>
          </p:cNvPr>
          <p:cNvSpPr>
            <a:spLocks noChangeArrowheads="1"/>
          </p:cNvSpPr>
          <p:nvPr/>
        </p:nvSpPr>
        <p:spPr bwMode="auto">
          <a:xfrm>
            <a:off x="6167438" y="4492626"/>
            <a:ext cx="3384550" cy="3715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CAPEX </a:t>
            </a:r>
            <a:r>
              <a:rPr lang="en-US" altLang="fr-FR">
                <a:latin typeface="Arial" panose="020B0604020202020204" pitchFamily="34" charset="0"/>
              </a:rPr>
              <a:t>= Investments</a:t>
            </a:r>
          </a:p>
        </p:txBody>
      </p:sp>
      <p:sp>
        <p:nvSpPr>
          <p:cNvPr id="366600" name="Rectangle 8">
            <a:extLst>
              <a:ext uri="{FF2B5EF4-FFF2-40B4-BE49-F238E27FC236}">
                <a16:creationId xmlns:a16="http://schemas.microsoft.com/office/drawing/2014/main" id="{C30302CF-CD4A-C761-AAD1-930A3B1303C6}"/>
              </a:ext>
            </a:extLst>
          </p:cNvPr>
          <p:cNvSpPr>
            <a:spLocks noChangeArrowheads="1"/>
          </p:cNvSpPr>
          <p:nvPr/>
        </p:nvSpPr>
        <p:spPr bwMode="auto">
          <a:xfrm>
            <a:off x="6167438" y="4013200"/>
            <a:ext cx="3384550" cy="376238"/>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 Operating Cash Flow</a:t>
            </a:r>
            <a:endParaRPr lang="en-US" altLang="fr-FR" sz="1400">
              <a:latin typeface="Arial" panose="020B0604020202020204" pitchFamily="34" charset="0"/>
            </a:endParaRPr>
          </a:p>
        </p:txBody>
      </p:sp>
      <p:sp>
        <p:nvSpPr>
          <p:cNvPr id="366601" name="Rectangle 9">
            <a:extLst>
              <a:ext uri="{FF2B5EF4-FFF2-40B4-BE49-F238E27FC236}">
                <a16:creationId xmlns:a16="http://schemas.microsoft.com/office/drawing/2014/main" id="{00C2AD4A-BEBF-D695-1F37-80F02C877497}"/>
              </a:ext>
            </a:extLst>
          </p:cNvPr>
          <p:cNvSpPr>
            <a:spLocks noChangeArrowheads="1"/>
          </p:cNvSpPr>
          <p:nvPr/>
        </p:nvSpPr>
        <p:spPr bwMode="auto">
          <a:xfrm>
            <a:off x="6167438" y="4995864"/>
            <a:ext cx="3384550" cy="376237"/>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 Free Cash Flow</a:t>
            </a:r>
            <a:endParaRPr lang="en-US" altLang="fr-FR">
              <a:latin typeface="Arial" panose="020B0604020202020204" pitchFamily="34" charset="0"/>
            </a:endParaRPr>
          </a:p>
        </p:txBody>
      </p:sp>
      <p:sp>
        <p:nvSpPr>
          <p:cNvPr id="366614" name="Rectangle 22">
            <a:extLst>
              <a:ext uri="{FF2B5EF4-FFF2-40B4-BE49-F238E27FC236}">
                <a16:creationId xmlns:a16="http://schemas.microsoft.com/office/drawing/2014/main" id="{6A87A1BA-5247-B281-9956-79137DC2389C}"/>
              </a:ext>
            </a:extLst>
          </p:cNvPr>
          <p:cNvSpPr>
            <a:spLocks noChangeArrowheads="1"/>
          </p:cNvSpPr>
          <p:nvPr/>
        </p:nvSpPr>
        <p:spPr bwMode="auto">
          <a:xfrm>
            <a:off x="6167438" y="3573464"/>
            <a:ext cx="4176712"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fr-FR" b="1">
                <a:latin typeface="Arial" panose="020B0604020202020204" pitchFamily="34" charset="0"/>
              </a:rPr>
              <a:t> + Change in working capital </a:t>
            </a:r>
          </a:p>
        </p:txBody>
      </p:sp>
      <p:sp>
        <p:nvSpPr>
          <p:cNvPr id="366615" name="Rectangle 23">
            <a:extLst>
              <a:ext uri="{FF2B5EF4-FFF2-40B4-BE49-F238E27FC236}">
                <a16:creationId xmlns:a16="http://schemas.microsoft.com/office/drawing/2014/main" id="{186F3CFF-53D5-7F29-AF7E-B093B51D5BB6}"/>
              </a:ext>
            </a:extLst>
          </p:cNvPr>
          <p:cNvSpPr>
            <a:spLocks noChangeArrowheads="1"/>
          </p:cNvSpPr>
          <p:nvPr/>
        </p:nvSpPr>
        <p:spPr bwMode="auto">
          <a:xfrm>
            <a:off x="6167439" y="5453064"/>
            <a:ext cx="2785035"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dirty="0">
                <a:latin typeface="Arial" panose="020B0604020202020204" pitchFamily="34" charset="0"/>
              </a:rPr>
              <a:t> - Others Investment CF</a:t>
            </a:r>
            <a:endParaRPr lang="en-US" altLang="fr-FR" sz="1400" dirty="0">
              <a:latin typeface="Arial" panose="020B0604020202020204" pitchFamily="34" charset="0"/>
            </a:endParaRPr>
          </a:p>
        </p:txBody>
      </p:sp>
      <p:sp>
        <p:nvSpPr>
          <p:cNvPr id="366616" name="Rectangle 24">
            <a:extLst>
              <a:ext uri="{FF2B5EF4-FFF2-40B4-BE49-F238E27FC236}">
                <a16:creationId xmlns:a16="http://schemas.microsoft.com/office/drawing/2014/main" id="{3D6A46CA-1280-95DD-E8BB-8900A3795F50}"/>
              </a:ext>
            </a:extLst>
          </p:cNvPr>
          <p:cNvSpPr>
            <a:spLocks noChangeArrowheads="1"/>
          </p:cNvSpPr>
          <p:nvPr/>
        </p:nvSpPr>
        <p:spPr bwMode="auto">
          <a:xfrm>
            <a:off x="6167439" y="5813426"/>
            <a:ext cx="1906589"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Financing CF</a:t>
            </a:r>
            <a:endParaRPr lang="en-US" altLang="fr-FR" sz="1400">
              <a:latin typeface="Arial" panose="020B0604020202020204" pitchFamily="34" charset="0"/>
            </a:endParaRPr>
          </a:p>
        </p:txBody>
      </p:sp>
      <p:sp>
        <p:nvSpPr>
          <p:cNvPr id="366617" name="Rectangle 25">
            <a:extLst>
              <a:ext uri="{FF2B5EF4-FFF2-40B4-BE49-F238E27FC236}">
                <a16:creationId xmlns:a16="http://schemas.microsoft.com/office/drawing/2014/main" id="{EFF7765E-811E-7619-0738-61DBD55E281D}"/>
              </a:ext>
            </a:extLst>
          </p:cNvPr>
          <p:cNvSpPr>
            <a:spLocks noChangeArrowheads="1"/>
          </p:cNvSpPr>
          <p:nvPr/>
        </p:nvSpPr>
        <p:spPr bwMode="auto">
          <a:xfrm>
            <a:off x="6167438" y="6219825"/>
            <a:ext cx="2665412" cy="376238"/>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 Change in cash</a:t>
            </a:r>
            <a:endParaRPr lang="en-US" altLang="fr-FR">
              <a:latin typeface="Arial" panose="020B0604020202020204" pitchFamily="34" charset="0"/>
            </a:endParaRPr>
          </a:p>
        </p:txBody>
      </p:sp>
      <p:sp>
        <p:nvSpPr>
          <p:cNvPr id="366620" name="AutoShape 28">
            <a:extLst>
              <a:ext uri="{FF2B5EF4-FFF2-40B4-BE49-F238E27FC236}">
                <a16:creationId xmlns:a16="http://schemas.microsoft.com/office/drawing/2014/main" id="{DFE6CC0D-5707-D44F-EFFF-D66D4525499C}"/>
              </a:ext>
            </a:extLst>
          </p:cNvPr>
          <p:cNvSpPr>
            <a:spLocks noChangeArrowheads="1"/>
          </p:cNvSpPr>
          <p:nvPr/>
        </p:nvSpPr>
        <p:spPr bwMode="auto">
          <a:xfrm rot="5400000">
            <a:off x="3936207" y="-746919"/>
            <a:ext cx="719138" cy="3743325"/>
          </a:xfrm>
          <a:prstGeom prst="homePlate">
            <a:avLst>
              <a:gd name="adj" fmla="val 25000"/>
            </a:avLst>
          </a:prstGeom>
          <a:solidFill>
            <a:schemeClr val="accent1"/>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pPr algn="ctr"/>
            <a:r>
              <a:rPr lang="en-US" altLang="fr-FR" sz="2000" b="1">
                <a:latin typeface="Arial" panose="020B0604020202020204" pitchFamily="34" charset="0"/>
              </a:rPr>
              <a:t>COMPTE de RESULTAT</a:t>
            </a:r>
          </a:p>
        </p:txBody>
      </p:sp>
      <p:sp>
        <p:nvSpPr>
          <p:cNvPr id="366621" name="AutoShape 29">
            <a:extLst>
              <a:ext uri="{FF2B5EF4-FFF2-40B4-BE49-F238E27FC236}">
                <a16:creationId xmlns:a16="http://schemas.microsoft.com/office/drawing/2014/main" id="{635E6E33-E432-0038-3C88-6EFFFD23C5DF}"/>
              </a:ext>
            </a:extLst>
          </p:cNvPr>
          <p:cNvSpPr>
            <a:spLocks noChangeArrowheads="1"/>
          </p:cNvSpPr>
          <p:nvPr/>
        </p:nvSpPr>
        <p:spPr bwMode="auto">
          <a:xfrm rot="5400000">
            <a:off x="7895432" y="-746919"/>
            <a:ext cx="719138" cy="3743325"/>
          </a:xfrm>
          <a:prstGeom prst="homePlate">
            <a:avLst>
              <a:gd name="adj" fmla="val 25000"/>
            </a:avLst>
          </a:prstGeom>
          <a:solidFill>
            <a:schemeClr val="accent1"/>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pPr algn="ctr"/>
            <a:r>
              <a:rPr lang="en-US" altLang="fr-FR" sz="2000" b="1">
                <a:latin typeface="Arial" panose="020B0604020202020204" pitchFamily="34" charset="0"/>
              </a:rPr>
              <a:t>COMPTE de TRESORERIE</a:t>
            </a:r>
          </a:p>
        </p:txBody>
      </p:sp>
      <p:sp>
        <p:nvSpPr>
          <p:cNvPr id="366626" name="Rectangle 34">
            <a:extLst>
              <a:ext uri="{FF2B5EF4-FFF2-40B4-BE49-F238E27FC236}">
                <a16:creationId xmlns:a16="http://schemas.microsoft.com/office/drawing/2014/main" id="{867AA39C-81AF-23AA-4F1B-20BFB88D3D06}"/>
              </a:ext>
            </a:extLst>
          </p:cNvPr>
          <p:cNvSpPr>
            <a:spLocks noChangeArrowheads="1"/>
          </p:cNvSpPr>
          <p:nvPr/>
        </p:nvSpPr>
        <p:spPr bwMode="auto">
          <a:xfrm>
            <a:off x="2495551" y="4149726"/>
            <a:ext cx="2896155" cy="371513"/>
          </a:xfrm>
          <a:prstGeom prst="rect">
            <a:avLst/>
          </a:prstGeom>
          <a:noFill/>
          <a:ln>
            <a:noFill/>
          </a:ln>
          <a:effectLst/>
          <a:extLst>
            <a:ext uri="{909E8E84-426E-40DD-AFC4-6F175D3DCCD1}">
              <a14:hiddenFill xmlns:a14="http://schemas.microsoft.com/office/drawing/2010/main">
                <a:solidFill>
                  <a:srgbClr val="689FD8"/>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fr-FR" b="1">
                <a:latin typeface="Arial" panose="020B0604020202020204" pitchFamily="34" charset="0"/>
              </a:rPr>
              <a:t> - Interests &amp; Income Tax</a:t>
            </a:r>
            <a:endParaRPr lang="en-US" altLang="fr-FR" sz="1400">
              <a:latin typeface="Arial" panose="020B0604020202020204" pitchFamily="34" charset="0"/>
            </a:endParaRPr>
          </a:p>
        </p:txBody>
      </p:sp>
      <p:sp>
        <p:nvSpPr>
          <p:cNvPr id="366627" name="Rectangle 35">
            <a:extLst>
              <a:ext uri="{FF2B5EF4-FFF2-40B4-BE49-F238E27FC236}">
                <a16:creationId xmlns:a16="http://schemas.microsoft.com/office/drawing/2014/main" id="{F1617DB4-315A-E94A-FEB4-17C3799D0EDC}"/>
              </a:ext>
            </a:extLst>
          </p:cNvPr>
          <p:cNvSpPr>
            <a:spLocks noChangeArrowheads="1"/>
          </p:cNvSpPr>
          <p:nvPr/>
        </p:nvSpPr>
        <p:spPr bwMode="auto">
          <a:xfrm>
            <a:off x="6167438" y="3167063"/>
            <a:ext cx="3384550" cy="3794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r-FR" b="1">
                <a:latin typeface="Arial" panose="020B0604020202020204" pitchFamily="34" charset="0"/>
              </a:rPr>
              <a:t>= Cash Flow</a:t>
            </a:r>
            <a:endParaRPr lang="en-US" altLang="fr-FR" sz="900">
              <a:latin typeface="Arial" panose="020B0604020202020204" pitchFamily="34" charset="0"/>
            </a:endParaRPr>
          </a:p>
        </p:txBody>
      </p:sp>
      <p:sp>
        <p:nvSpPr>
          <p:cNvPr id="4" name="Espace réservé du pied de page 3">
            <a:extLst>
              <a:ext uri="{FF2B5EF4-FFF2-40B4-BE49-F238E27FC236}">
                <a16:creationId xmlns:a16="http://schemas.microsoft.com/office/drawing/2014/main" id="{B29BA6F3-2424-B40F-4F6E-71387BB660B5}"/>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E8495A06-0A0F-4D8A-AB4D-77350142945D}"/>
              </a:ext>
            </a:extLst>
          </p:cNvPr>
          <p:cNvSpPr>
            <a:spLocks noGrp="1" noChangeArrowheads="1"/>
          </p:cNvSpPr>
          <p:nvPr>
            <p:ph type="title"/>
          </p:nvPr>
        </p:nvSpPr>
        <p:spPr>
          <a:xfrm>
            <a:off x="3155392" y="162088"/>
            <a:ext cx="9036608" cy="633413"/>
          </a:xfrm>
        </p:spPr>
        <p:txBody>
          <a:bodyPr>
            <a:normAutofit fontScale="90000"/>
          </a:bodyPr>
          <a:lstStyle/>
          <a:p>
            <a:r>
              <a:rPr lang="fr-FR" altLang="fr-FR" sz="3600" dirty="0"/>
              <a:t>Liaisons Bilan, Compte de Résultat et de Cash-Flow</a:t>
            </a:r>
          </a:p>
        </p:txBody>
      </p:sp>
      <p:graphicFrame>
        <p:nvGraphicFramePr>
          <p:cNvPr id="442371" name="Group 3">
            <a:extLst>
              <a:ext uri="{FF2B5EF4-FFF2-40B4-BE49-F238E27FC236}">
                <a16:creationId xmlns:a16="http://schemas.microsoft.com/office/drawing/2014/main" id="{E62A61FE-445B-7B98-45EA-6331B325AAF7}"/>
              </a:ext>
            </a:extLst>
          </p:cNvPr>
          <p:cNvGraphicFramePr>
            <a:graphicFrameLocks noGrp="1"/>
          </p:cNvGraphicFramePr>
          <p:nvPr>
            <p:ph sz="half" idx="1"/>
            <p:extLst>
              <p:ext uri="{D42A27DB-BD31-4B8C-83A1-F6EECF244321}">
                <p14:modId xmlns:p14="http://schemas.microsoft.com/office/powerpoint/2010/main" val="1702351463"/>
              </p:ext>
            </p:extLst>
          </p:nvPr>
        </p:nvGraphicFramePr>
        <p:xfrm>
          <a:off x="5050867" y="1282534"/>
          <a:ext cx="2447925" cy="5413377"/>
        </p:xfrm>
        <a:graphic>
          <a:graphicData uri="http://schemas.openxmlformats.org/drawingml/2006/table">
            <a:tbl>
              <a:tblPr/>
              <a:tblGrid>
                <a:gridCol w="2447925">
                  <a:extLst>
                    <a:ext uri="{9D8B030D-6E8A-4147-A177-3AD203B41FA5}">
                      <a16:colId xmlns:a16="http://schemas.microsoft.com/office/drawing/2014/main" val="2540252157"/>
                    </a:ext>
                  </a:extLst>
                </a:gridCol>
              </a:tblGrid>
              <a:tr h="141837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a:ln>
                          <a:noFill/>
                        </a:ln>
                        <a:solidFill>
                          <a:schemeClr val="bg2"/>
                        </a:solidFill>
                        <a:effectLst/>
                        <a:latin typeface="Verdana" panose="020B0604030504040204" pitchFamily="34" charset="0"/>
                      </a:endParaRP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2612429"/>
                  </a:ext>
                </a:extLst>
              </a:tr>
              <a:tr h="362626">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Variation de trésorerie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288711899"/>
                  </a:ext>
                </a:extLst>
              </a:tr>
              <a:tr h="218034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dirty="0">
                        <a:ln>
                          <a:noFill/>
                        </a:ln>
                        <a:solidFill>
                          <a:schemeClr val="bg2"/>
                        </a:solidFill>
                        <a:effectLst/>
                        <a:latin typeface="Verdana" panose="020B0604030504040204" pitchFamily="34"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1457013"/>
                  </a:ext>
                </a:extLst>
              </a:tr>
              <a:tr h="362626">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err="1">
                          <a:ln>
                            <a:noFill/>
                          </a:ln>
                          <a:solidFill>
                            <a:schemeClr val="tx1"/>
                          </a:solidFill>
                          <a:effectLst/>
                          <a:latin typeface="Verdana" panose="020B0604030504040204" pitchFamily="34" charset="0"/>
                        </a:rPr>
                        <a:t>RNpg</a:t>
                      </a:r>
                      <a:endParaRPr kumimoji="0" lang="fr-FR" altLang="fr-FR" sz="1200" b="0"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108180785"/>
                  </a:ext>
                </a:extLst>
              </a:tr>
              <a:tr h="1089407">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dirty="0">
                        <a:ln>
                          <a:noFill/>
                        </a:ln>
                        <a:solidFill>
                          <a:schemeClr val="bg2"/>
                        </a:solidFill>
                        <a:effectLst/>
                        <a:latin typeface="Verdana" panose="020B0604030504040204" pitchFamily="34"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4225794040"/>
                  </a:ext>
                </a:extLst>
              </a:tr>
            </a:tbl>
          </a:graphicData>
        </a:graphic>
      </p:graphicFrame>
      <p:graphicFrame>
        <p:nvGraphicFramePr>
          <p:cNvPr id="442442" name="Group 74">
            <a:extLst>
              <a:ext uri="{FF2B5EF4-FFF2-40B4-BE49-F238E27FC236}">
                <a16:creationId xmlns:a16="http://schemas.microsoft.com/office/drawing/2014/main" id="{7CE685B2-1CAA-D8C2-EFA1-3C2E86AFB14A}"/>
              </a:ext>
            </a:extLst>
          </p:cNvPr>
          <p:cNvGraphicFramePr>
            <a:graphicFrameLocks noGrp="1"/>
          </p:cNvGraphicFramePr>
          <p:nvPr>
            <p:extLst>
              <p:ext uri="{D42A27DB-BD31-4B8C-83A1-F6EECF244321}">
                <p14:modId xmlns:p14="http://schemas.microsoft.com/office/powerpoint/2010/main" val="2818752"/>
              </p:ext>
            </p:extLst>
          </p:nvPr>
        </p:nvGraphicFramePr>
        <p:xfrm>
          <a:off x="2637869" y="1145557"/>
          <a:ext cx="2160587" cy="5576599"/>
        </p:xfrm>
        <a:graphic>
          <a:graphicData uri="http://schemas.openxmlformats.org/drawingml/2006/table">
            <a:tbl>
              <a:tblPr/>
              <a:tblGrid>
                <a:gridCol w="2160587">
                  <a:extLst>
                    <a:ext uri="{9D8B030D-6E8A-4147-A177-3AD203B41FA5}">
                      <a16:colId xmlns:a16="http://schemas.microsoft.com/office/drawing/2014/main" val="1751427316"/>
                    </a:ext>
                  </a:extLst>
                </a:gridCol>
              </a:tblGrid>
              <a:tr h="11223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ACTIFS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4223718000"/>
                  </a:ext>
                </a:extLst>
              </a:tr>
              <a:tr h="7493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chemeClr val="bg2"/>
                          </a:solidFill>
                          <a:effectLst/>
                          <a:latin typeface="Verdana" panose="020B0604030504040204" pitchFamily="34" charset="0"/>
                        </a:rPr>
                        <a:t>BFR Net  </a:t>
                      </a:r>
                      <a:br>
                        <a:rPr kumimoji="0" lang="fr-FR" altLang="fr-FR" sz="1200" b="0" i="0" u="none" strike="noStrike" cap="none" normalizeH="0" baseline="0">
                          <a:ln>
                            <a:noFill/>
                          </a:ln>
                          <a:solidFill>
                            <a:schemeClr val="bg2"/>
                          </a:solidFill>
                          <a:effectLst/>
                          <a:latin typeface="Verdana" panose="020B0604030504040204" pitchFamily="34" charset="0"/>
                        </a:rPr>
                      </a:br>
                      <a:r>
                        <a:rPr kumimoji="0" lang="fr-FR" altLang="fr-FR" sz="1200" b="0" i="0" u="none" strike="noStrike" cap="none" normalizeH="0" baseline="0">
                          <a:ln>
                            <a:noFill/>
                          </a:ln>
                          <a:solidFill>
                            <a:schemeClr val="bg2"/>
                          </a:solidFill>
                          <a:effectLst/>
                          <a:latin typeface="Verdana" panose="020B0604030504040204" pitchFamily="34" charset="0"/>
                        </a:rPr>
                        <a:t>(BFR Actif – BFR Passif)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631841140"/>
                  </a:ext>
                </a:extLst>
              </a:tr>
              <a:tr h="3746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Trésorerie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2574158248"/>
                  </a:ext>
                </a:extLst>
              </a:tr>
              <a:tr h="3746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a:ln>
                          <a:noFill/>
                        </a:ln>
                        <a:solidFill>
                          <a:schemeClr val="bg2"/>
                        </a:solidFill>
                        <a:effectLst/>
                        <a:latin typeface="Verdana" panose="020B0604030504040204" pitchFamily="34" charset="0"/>
                      </a:endParaRPr>
                    </a:p>
                  </a:txBody>
                  <a:tcPr anchor="ctr" horzOverflow="overflow">
                    <a:lnL cap="flat">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9442237"/>
                  </a:ext>
                </a:extLst>
              </a:tr>
              <a:tr h="145862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Fonds propres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62748132"/>
                  </a:ext>
                </a:extLst>
              </a:tr>
              <a:tr h="14970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bg2"/>
                          </a:solidFill>
                          <a:effectLst/>
                          <a:latin typeface="Verdana" panose="020B0604030504040204" pitchFamily="34" charset="0"/>
                        </a:rPr>
                        <a:t>Dettes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570872772"/>
                  </a:ext>
                </a:extLst>
              </a:tr>
            </a:tbl>
          </a:graphicData>
        </a:graphic>
      </p:graphicFrame>
      <p:graphicFrame>
        <p:nvGraphicFramePr>
          <p:cNvPr id="442415" name="Group 47">
            <a:extLst>
              <a:ext uri="{FF2B5EF4-FFF2-40B4-BE49-F238E27FC236}">
                <a16:creationId xmlns:a16="http://schemas.microsoft.com/office/drawing/2014/main" id="{992C9AB4-C95C-A764-5F67-2A4C4FBA7580}"/>
              </a:ext>
            </a:extLst>
          </p:cNvPr>
          <p:cNvGraphicFramePr>
            <a:graphicFrameLocks noGrp="1"/>
          </p:cNvGraphicFramePr>
          <p:nvPr>
            <p:ph sz="half" idx="2"/>
            <p:extLst>
              <p:ext uri="{D42A27DB-BD31-4B8C-83A1-F6EECF244321}">
                <p14:modId xmlns:p14="http://schemas.microsoft.com/office/powerpoint/2010/main" val="4175389396"/>
              </p:ext>
            </p:extLst>
          </p:nvPr>
        </p:nvGraphicFramePr>
        <p:xfrm>
          <a:off x="7678178" y="1126961"/>
          <a:ext cx="2303463" cy="5568951"/>
        </p:xfrm>
        <a:graphic>
          <a:graphicData uri="http://schemas.openxmlformats.org/drawingml/2006/table">
            <a:tbl>
              <a:tblPr/>
              <a:tblGrid>
                <a:gridCol w="2303463">
                  <a:extLst>
                    <a:ext uri="{9D8B030D-6E8A-4147-A177-3AD203B41FA5}">
                      <a16:colId xmlns:a16="http://schemas.microsoft.com/office/drawing/2014/main" val="1956028841"/>
                    </a:ext>
                  </a:extLst>
                </a:gridCol>
              </a:tblGrid>
              <a:tr h="8239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ACTIFS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3525090436"/>
                  </a:ext>
                </a:extLst>
              </a:tr>
              <a:tr h="6889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chemeClr val="bg2"/>
                          </a:solidFill>
                          <a:effectLst/>
                          <a:latin typeface="Verdana" panose="020B0604030504040204" pitchFamily="34" charset="0"/>
                        </a:rPr>
                        <a:t>BFR Net </a:t>
                      </a:r>
                      <a:br>
                        <a:rPr kumimoji="0" lang="fr-FR" altLang="fr-FR" sz="1200" b="0" i="0" u="none" strike="noStrike" cap="none" normalizeH="0" baseline="0">
                          <a:ln>
                            <a:noFill/>
                          </a:ln>
                          <a:solidFill>
                            <a:schemeClr val="bg2"/>
                          </a:solidFill>
                          <a:effectLst/>
                          <a:latin typeface="Verdana" panose="020B0604030504040204" pitchFamily="34" charset="0"/>
                        </a:rPr>
                      </a:br>
                      <a:r>
                        <a:rPr kumimoji="0" lang="fr-FR" altLang="fr-FR" sz="1200" b="0" i="0" u="none" strike="noStrike" cap="none" normalizeH="0" baseline="0">
                          <a:ln>
                            <a:noFill/>
                          </a:ln>
                          <a:solidFill>
                            <a:schemeClr val="bg2"/>
                          </a:solidFill>
                          <a:effectLst/>
                          <a:latin typeface="Verdana" panose="020B0604030504040204" pitchFamily="34" charset="0"/>
                        </a:rPr>
                        <a:t>(BFR Actif – BFR Passif)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67377436"/>
                  </a:ext>
                </a:extLst>
              </a:tr>
              <a:tr h="73818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Trésorerie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3786084309"/>
                  </a:ext>
                </a:extLst>
              </a:tr>
              <a:tr h="3683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fr-FR" altLang="fr-FR" sz="700" b="0" i="0" u="none" strike="noStrike" cap="none" normalizeH="0" baseline="0">
                        <a:ln>
                          <a:noFill/>
                        </a:ln>
                        <a:solidFill>
                          <a:schemeClr val="bg2"/>
                        </a:solidFill>
                        <a:effectLst/>
                        <a:latin typeface="Verdana" panose="020B0604030504040204" pitchFamily="34" charset="0"/>
                      </a:endParaRPr>
                    </a:p>
                  </a:txBody>
                  <a:tcPr anchor="ctr" horzOverflow="overflow">
                    <a:lnL cap="flat">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5903822"/>
                  </a:ext>
                </a:extLst>
              </a:tr>
              <a:tr h="18446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tx1"/>
                          </a:solidFill>
                          <a:effectLst/>
                          <a:latin typeface="Verdana" panose="020B0604030504040204" pitchFamily="34" charset="0"/>
                        </a:rPr>
                        <a:t>Fonds propres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775216670"/>
                  </a:ext>
                </a:extLst>
              </a:tr>
              <a:tr h="11049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chemeClr val="bg2"/>
                          </a:solidFill>
                          <a:effectLst/>
                          <a:latin typeface="Verdana" panose="020B0604030504040204" pitchFamily="34" charset="0"/>
                        </a:rPr>
                        <a:t>Dettes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2985087041"/>
                  </a:ext>
                </a:extLst>
              </a:tr>
            </a:tbl>
          </a:graphicData>
        </a:graphic>
      </p:graphicFrame>
      <p:sp>
        <p:nvSpPr>
          <p:cNvPr id="442435" name="Text Box 67">
            <a:extLst>
              <a:ext uri="{FF2B5EF4-FFF2-40B4-BE49-F238E27FC236}">
                <a16:creationId xmlns:a16="http://schemas.microsoft.com/office/drawing/2014/main" id="{D8BA12C9-D6DB-66F6-D3C1-BDDD5480680B}"/>
              </a:ext>
            </a:extLst>
          </p:cNvPr>
          <p:cNvSpPr txBox="1">
            <a:spLocks noChangeArrowheads="1"/>
          </p:cNvSpPr>
          <p:nvPr/>
        </p:nvSpPr>
        <p:spPr bwMode="auto">
          <a:xfrm>
            <a:off x="2709306" y="786783"/>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latin typeface="Verdana" panose="020B0604030504040204" pitchFamily="34" charset="0"/>
              </a:rPr>
              <a:t>Bilan Actif en N</a:t>
            </a:r>
          </a:p>
        </p:txBody>
      </p:sp>
      <p:sp>
        <p:nvSpPr>
          <p:cNvPr id="442436" name="Text Box 68">
            <a:extLst>
              <a:ext uri="{FF2B5EF4-FFF2-40B4-BE49-F238E27FC236}">
                <a16:creationId xmlns:a16="http://schemas.microsoft.com/office/drawing/2014/main" id="{4EB12426-0928-5ABA-AA74-47F592E319D6}"/>
              </a:ext>
            </a:extLst>
          </p:cNvPr>
          <p:cNvSpPr txBox="1">
            <a:spLocks noChangeArrowheads="1"/>
          </p:cNvSpPr>
          <p:nvPr/>
        </p:nvSpPr>
        <p:spPr bwMode="auto">
          <a:xfrm>
            <a:off x="2709305" y="3379170"/>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latin typeface="Verdana" panose="020B0604030504040204" pitchFamily="34" charset="0"/>
              </a:rPr>
              <a:t>Bilan Passif en N</a:t>
            </a:r>
          </a:p>
        </p:txBody>
      </p:sp>
      <p:sp>
        <p:nvSpPr>
          <p:cNvPr id="442437" name="Text Box 69">
            <a:extLst>
              <a:ext uri="{FF2B5EF4-FFF2-40B4-BE49-F238E27FC236}">
                <a16:creationId xmlns:a16="http://schemas.microsoft.com/office/drawing/2014/main" id="{C381642E-DFA4-CA7B-D79B-C2345FCFA0AC}"/>
              </a:ext>
            </a:extLst>
          </p:cNvPr>
          <p:cNvSpPr txBox="1">
            <a:spLocks noChangeArrowheads="1"/>
          </p:cNvSpPr>
          <p:nvPr/>
        </p:nvSpPr>
        <p:spPr bwMode="auto">
          <a:xfrm>
            <a:off x="7678180" y="778845"/>
            <a:ext cx="2592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latin typeface="Verdana" panose="020B0604030504040204" pitchFamily="34" charset="0"/>
              </a:rPr>
              <a:t>Bilan Actif en N+1</a:t>
            </a:r>
          </a:p>
        </p:txBody>
      </p:sp>
      <p:sp>
        <p:nvSpPr>
          <p:cNvPr id="442438" name="Text Box 70">
            <a:extLst>
              <a:ext uri="{FF2B5EF4-FFF2-40B4-BE49-F238E27FC236}">
                <a16:creationId xmlns:a16="http://schemas.microsoft.com/office/drawing/2014/main" id="{BAAB26AC-F541-DE60-3268-BC304676F1AB}"/>
              </a:ext>
            </a:extLst>
          </p:cNvPr>
          <p:cNvSpPr txBox="1">
            <a:spLocks noChangeArrowheads="1"/>
          </p:cNvSpPr>
          <p:nvPr/>
        </p:nvSpPr>
        <p:spPr bwMode="auto">
          <a:xfrm>
            <a:off x="7678180" y="3379170"/>
            <a:ext cx="2808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latin typeface="Verdana" panose="020B0604030504040204" pitchFamily="34" charset="0"/>
              </a:rPr>
              <a:t>Bilan Passif en N+1</a:t>
            </a:r>
          </a:p>
        </p:txBody>
      </p:sp>
      <p:sp>
        <p:nvSpPr>
          <p:cNvPr id="442439" name="Text Box 71">
            <a:extLst>
              <a:ext uri="{FF2B5EF4-FFF2-40B4-BE49-F238E27FC236}">
                <a16:creationId xmlns:a16="http://schemas.microsoft.com/office/drawing/2014/main" id="{CC670F9A-5F93-8D9C-8C74-EE8014144827}"/>
              </a:ext>
            </a:extLst>
          </p:cNvPr>
          <p:cNvSpPr txBox="1">
            <a:spLocks noChangeArrowheads="1"/>
          </p:cNvSpPr>
          <p:nvPr/>
        </p:nvSpPr>
        <p:spPr bwMode="auto">
          <a:xfrm>
            <a:off x="4941331" y="4890471"/>
            <a:ext cx="273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200">
                <a:latin typeface="Verdana" panose="020B0604030504040204" pitchFamily="34" charset="0"/>
              </a:rPr>
              <a:t>Solde du compte Exploitation</a:t>
            </a:r>
          </a:p>
        </p:txBody>
      </p:sp>
      <p:sp>
        <p:nvSpPr>
          <p:cNvPr id="442440" name="Text Box 72">
            <a:extLst>
              <a:ext uri="{FF2B5EF4-FFF2-40B4-BE49-F238E27FC236}">
                <a16:creationId xmlns:a16="http://schemas.microsoft.com/office/drawing/2014/main" id="{059CBCE2-1DB2-E82C-F0E1-6767EAFDE25C}"/>
              </a:ext>
            </a:extLst>
          </p:cNvPr>
          <p:cNvSpPr txBox="1">
            <a:spLocks noChangeArrowheads="1"/>
          </p:cNvSpPr>
          <p:nvPr/>
        </p:nvSpPr>
        <p:spPr bwMode="auto">
          <a:xfrm>
            <a:off x="4941331" y="2298082"/>
            <a:ext cx="2735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200" dirty="0">
                <a:latin typeface="Verdana" panose="020B0604030504040204" pitchFamily="34" charset="0"/>
              </a:rPr>
              <a:t>Solde du compte de Cash-Flow</a:t>
            </a:r>
          </a:p>
        </p:txBody>
      </p:sp>
      <p:sp>
        <p:nvSpPr>
          <p:cNvPr id="4" name="Espace réservé du pied de page 3">
            <a:extLst>
              <a:ext uri="{FF2B5EF4-FFF2-40B4-BE49-F238E27FC236}">
                <a16:creationId xmlns:a16="http://schemas.microsoft.com/office/drawing/2014/main" id="{FCF897AA-9AC2-CCD4-DA81-4EA3B4CD1441}"/>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7790B-8BBD-7633-6888-5C006537BD20}"/>
              </a:ext>
            </a:extLst>
          </p:cNvPr>
          <p:cNvSpPr>
            <a:spLocks noGrp="1"/>
          </p:cNvSpPr>
          <p:nvPr>
            <p:ph type="ctrTitle"/>
          </p:nvPr>
        </p:nvSpPr>
        <p:spPr/>
        <p:txBody>
          <a:bodyPr/>
          <a:lstStyle/>
          <a:p>
            <a:r>
              <a:rPr lang="fr-FR" dirty="0"/>
              <a:t>Analyse Financière 101</a:t>
            </a:r>
          </a:p>
        </p:txBody>
      </p:sp>
      <p:sp>
        <p:nvSpPr>
          <p:cNvPr id="3" name="Sous-titre 2">
            <a:extLst>
              <a:ext uri="{FF2B5EF4-FFF2-40B4-BE49-F238E27FC236}">
                <a16:creationId xmlns:a16="http://schemas.microsoft.com/office/drawing/2014/main" id="{63AEBBFB-5528-ED7C-2B89-C5114652D838}"/>
              </a:ext>
            </a:extLst>
          </p:cNvPr>
          <p:cNvSpPr>
            <a:spLocks noGrp="1"/>
          </p:cNvSpPr>
          <p:nvPr>
            <p:ph type="subTitle" idx="1"/>
          </p:nvPr>
        </p:nvSpPr>
        <p:spPr/>
        <p:txBody>
          <a:bodyPr/>
          <a:lstStyle/>
          <a:p>
            <a:r>
              <a:rPr lang="fr-FR" dirty="0"/>
              <a:t>Le contrôle de la route.</a:t>
            </a:r>
          </a:p>
        </p:txBody>
      </p:sp>
      <p:sp>
        <p:nvSpPr>
          <p:cNvPr id="4" name="Espace réservé du pied de page 3">
            <a:extLst>
              <a:ext uri="{FF2B5EF4-FFF2-40B4-BE49-F238E27FC236}">
                <a16:creationId xmlns:a16="http://schemas.microsoft.com/office/drawing/2014/main" id="{78614837-2649-398B-0B3F-DF857357FE9D}"/>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71738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4B7EEB-F71C-A2E3-0076-A095E3CDEF68}"/>
              </a:ext>
            </a:extLst>
          </p:cNvPr>
          <p:cNvSpPr>
            <a:spLocks noGrp="1"/>
          </p:cNvSpPr>
          <p:nvPr>
            <p:ph type="title"/>
          </p:nvPr>
        </p:nvSpPr>
        <p:spPr/>
        <p:txBody>
          <a:bodyPr/>
          <a:lstStyle/>
          <a:p>
            <a:r>
              <a:rPr lang="fr-FR" dirty="0"/>
              <a:t>Comprendre l’entreprise : ses objectifs</a:t>
            </a:r>
          </a:p>
        </p:txBody>
      </p:sp>
      <p:sp>
        <p:nvSpPr>
          <p:cNvPr id="3" name="Espace réservé du contenu 2">
            <a:extLst>
              <a:ext uri="{FF2B5EF4-FFF2-40B4-BE49-F238E27FC236}">
                <a16:creationId xmlns:a16="http://schemas.microsoft.com/office/drawing/2014/main" id="{5817A5E4-1312-3C17-9BBE-D9E8D0625171}"/>
              </a:ext>
            </a:extLst>
          </p:cNvPr>
          <p:cNvSpPr>
            <a:spLocks noGrp="1"/>
          </p:cNvSpPr>
          <p:nvPr>
            <p:ph idx="1"/>
          </p:nvPr>
        </p:nvSpPr>
        <p:spPr/>
        <p:txBody>
          <a:bodyPr/>
          <a:lstStyle/>
          <a:p>
            <a:r>
              <a:rPr lang="fr-FR" b="1" dirty="0"/>
              <a:t>Créer de la richesse pour ses actionnaires.</a:t>
            </a:r>
          </a:p>
          <a:p>
            <a:r>
              <a:rPr lang="fr-FR" dirty="0"/>
              <a:t>Dans le respect de nombreuses contraintes</a:t>
            </a:r>
          </a:p>
          <a:p>
            <a:pPr lvl="1"/>
            <a:r>
              <a:rPr lang="fr-FR" dirty="0"/>
              <a:t>Ethiques, réglementaires, sociales, techniques, commerciales ….</a:t>
            </a:r>
          </a:p>
          <a:p>
            <a:r>
              <a:rPr lang="fr-FR" dirty="0"/>
              <a:t>En associant de manière organisée des facteurs de production</a:t>
            </a:r>
          </a:p>
          <a:p>
            <a:pPr lvl="1"/>
            <a:r>
              <a:rPr lang="fr-FR" dirty="0"/>
              <a:t>Humains, mécaniques &amp; informatiques.</a:t>
            </a:r>
          </a:p>
          <a:p>
            <a:r>
              <a:rPr lang="fr-FR" dirty="0"/>
              <a:t>En recherchant l’efficience.</a:t>
            </a:r>
          </a:p>
          <a:p>
            <a:endParaRPr lang="fr-FR" dirty="0"/>
          </a:p>
          <a:p>
            <a:endParaRPr lang="fr-FR" dirty="0"/>
          </a:p>
        </p:txBody>
      </p:sp>
      <p:sp>
        <p:nvSpPr>
          <p:cNvPr id="5" name="Espace réservé du pied de page 4">
            <a:extLst>
              <a:ext uri="{FF2B5EF4-FFF2-40B4-BE49-F238E27FC236}">
                <a16:creationId xmlns:a16="http://schemas.microsoft.com/office/drawing/2014/main" id="{4CC5C361-F381-01B9-AA12-28BF128ACFE7}"/>
              </a:ext>
            </a:extLst>
          </p:cNvPr>
          <p:cNvSpPr>
            <a:spLocks noGrp="1"/>
          </p:cNvSpPr>
          <p:nvPr>
            <p:ph type="ftr" sz="quarter" idx="11"/>
          </p:nvPr>
        </p:nvSpPr>
        <p:spPr>
          <a:xfrm>
            <a:off x="1307592" y="6356350"/>
            <a:ext cx="3057144" cy="365125"/>
          </a:xfrm>
        </p:spPr>
        <p:txBody>
          <a:bodyPr/>
          <a:lstStyle/>
          <a:p>
            <a:r>
              <a:rPr lang="sv-SE" dirty="0"/>
              <a:t>2026,03.ENS_STRATEGIE_COMPTA_ANAFI</a:t>
            </a:r>
            <a:endParaRPr lang="fr-FR" dirty="0"/>
          </a:p>
        </p:txBody>
      </p:sp>
    </p:spTree>
    <p:extLst>
      <p:ext uri="{BB962C8B-B14F-4D97-AF65-F5344CB8AC3E}">
        <p14:creationId xmlns:p14="http://schemas.microsoft.com/office/powerpoint/2010/main" val="159713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9B6D8-AF8E-6292-E4E5-7C15CDD193A6}"/>
              </a:ext>
            </a:extLst>
          </p:cNvPr>
          <p:cNvSpPr>
            <a:spLocks noGrp="1"/>
          </p:cNvSpPr>
          <p:nvPr>
            <p:ph type="title"/>
          </p:nvPr>
        </p:nvSpPr>
        <p:spPr/>
        <p:txBody>
          <a:bodyPr/>
          <a:lstStyle/>
          <a:p>
            <a:r>
              <a:rPr lang="fr-FR" dirty="0"/>
              <a:t>Objectif de l’analyse financière</a:t>
            </a:r>
          </a:p>
        </p:txBody>
      </p:sp>
      <p:sp>
        <p:nvSpPr>
          <p:cNvPr id="3" name="Espace réservé du contenu 2">
            <a:extLst>
              <a:ext uri="{FF2B5EF4-FFF2-40B4-BE49-F238E27FC236}">
                <a16:creationId xmlns:a16="http://schemas.microsoft.com/office/drawing/2014/main" id="{B5F5CD10-FE68-6469-C19C-4C7885F9B925}"/>
              </a:ext>
            </a:extLst>
          </p:cNvPr>
          <p:cNvSpPr>
            <a:spLocks noGrp="1"/>
          </p:cNvSpPr>
          <p:nvPr>
            <p:ph idx="1"/>
          </p:nvPr>
        </p:nvSpPr>
        <p:spPr/>
        <p:txBody>
          <a:bodyPr/>
          <a:lstStyle/>
          <a:p>
            <a:r>
              <a:rPr lang="fr-FR" dirty="0"/>
              <a:t>Constater une situation d’équilibre ou non.</a:t>
            </a:r>
          </a:p>
          <a:p>
            <a:r>
              <a:rPr lang="fr-FR" dirty="0"/>
              <a:t>En comprendre l’origine.</a:t>
            </a:r>
          </a:p>
          <a:p>
            <a:r>
              <a:rPr lang="fr-FR" dirty="0"/>
              <a:t>Proposer des solutions pour rétablir cet équilibre.</a:t>
            </a:r>
          </a:p>
        </p:txBody>
      </p:sp>
      <p:sp>
        <p:nvSpPr>
          <p:cNvPr id="4" name="Espace réservé du pied de page 3">
            <a:extLst>
              <a:ext uri="{FF2B5EF4-FFF2-40B4-BE49-F238E27FC236}">
                <a16:creationId xmlns:a16="http://schemas.microsoft.com/office/drawing/2014/main" id="{380C6AE1-0D4B-5A04-2881-E57D9FD359C2}"/>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7900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65CD07D1-05D4-62A6-8972-76D0111C55CE}"/>
              </a:ext>
            </a:extLst>
          </p:cNvPr>
          <p:cNvSpPr>
            <a:spLocks noGrp="1" noChangeArrowheads="1"/>
          </p:cNvSpPr>
          <p:nvPr>
            <p:ph type="title"/>
          </p:nvPr>
        </p:nvSpPr>
        <p:spPr/>
        <p:txBody>
          <a:bodyPr/>
          <a:lstStyle/>
          <a:p>
            <a:r>
              <a:rPr lang="fr-FR" altLang="fr-FR" dirty="0"/>
              <a:t>Le Bilan simplifié</a:t>
            </a:r>
          </a:p>
        </p:txBody>
      </p:sp>
      <p:sp>
        <p:nvSpPr>
          <p:cNvPr id="417795" name="Rectangle 3">
            <a:extLst>
              <a:ext uri="{FF2B5EF4-FFF2-40B4-BE49-F238E27FC236}">
                <a16:creationId xmlns:a16="http://schemas.microsoft.com/office/drawing/2014/main" id="{81293D90-B6C6-A99B-975C-7408DF0A5A8D}"/>
              </a:ext>
            </a:extLst>
          </p:cNvPr>
          <p:cNvSpPr>
            <a:spLocks noGrp="1" noChangeArrowheads="1"/>
          </p:cNvSpPr>
          <p:nvPr>
            <p:ph type="body" idx="1"/>
          </p:nvPr>
        </p:nvSpPr>
        <p:spPr>
          <a:xfrm>
            <a:off x="1807855" y="1543844"/>
            <a:ext cx="9426202" cy="4959350"/>
          </a:xfrm>
        </p:spPr>
        <p:txBody>
          <a:bodyPr>
            <a:normAutofit/>
          </a:bodyPr>
          <a:lstStyle/>
          <a:p>
            <a:r>
              <a:rPr lang="fr-FR" altLang="fr-FR" dirty="0"/>
              <a:t>Tous les postes sont regroupés dans 3 ensembles :</a:t>
            </a:r>
          </a:p>
          <a:p>
            <a:pPr lvl="1"/>
            <a:r>
              <a:rPr lang="fr-FR" altLang="fr-FR" dirty="0"/>
              <a:t>Le Fond de Roulement :</a:t>
            </a:r>
          </a:p>
          <a:p>
            <a:pPr lvl="2"/>
            <a:r>
              <a:rPr lang="fr-FR" altLang="fr-FR" dirty="0"/>
              <a:t>Différence entre les ressources à long terme (Passif) et les emplois à long terme (Actif).</a:t>
            </a:r>
          </a:p>
          <a:p>
            <a:pPr lvl="1"/>
            <a:r>
              <a:rPr lang="fr-FR" altLang="fr-FR" dirty="0"/>
              <a:t>Le Besoin en Fond de Roulement</a:t>
            </a:r>
          </a:p>
          <a:p>
            <a:pPr lvl="2"/>
            <a:r>
              <a:rPr lang="fr-FR" altLang="fr-FR" dirty="0"/>
              <a:t>Différence entre les Actifs d’exploitation et les Passifs d’exploitation.</a:t>
            </a:r>
          </a:p>
          <a:p>
            <a:pPr lvl="1"/>
            <a:r>
              <a:rPr lang="fr-FR" altLang="fr-FR" dirty="0"/>
              <a:t>La Trésorerie Nette.</a:t>
            </a:r>
          </a:p>
          <a:p>
            <a:pPr lvl="2"/>
            <a:r>
              <a:rPr lang="fr-FR" altLang="fr-FR" dirty="0"/>
              <a:t>Différence entre la Trésorerie (Actif) et les dettes financières à court terme (Passif).</a:t>
            </a:r>
          </a:p>
          <a:p>
            <a:r>
              <a:rPr lang="fr-FR" altLang="fr-FR" dirty="0"/>
              <a:t>Par construction :</a:t>
            </a:r>
          </a:p>
          <a:p>
            <a:pPr lvl="1"/>
            <a:r>
              <a:rPr lang="fr-FR" altLang="fr-FR" dirty="0"/>
              <a:t>FDR-BFR = TRESO</a:t>
            </a:r>
          </a:p>
          <a:p>
            <a:r>
              <a:rPr lang="fr-FR" altLang="fr-FR" dirty="0"/>
              <a:t>Mais chaque ensemble </a:t>
            </a:r>
            <a:r>
              <a:rPr lang="fr-FR" altLang="fr-FR" b="1" dirty="0"/>
              <a:t>peu</a:t>
            </a:r>
            <a:r>
              <a:rPr lang="fr-FR" altLang="fr-FR" dirty="0"/>
              <a:t> prendre une valeur NEGATIVE</a:t>
            </a:r>
          </a:p>
        </p:txBody>
      </p:sp>
      <p:sp>
        <p:nvSpPr>
          <p:cNvPr id="4" name="Espace réservé du pied de page 3">
            <a:extLst>
              <a:ext uri="{FF2B5EF4-FFF2-40B4-BE49-F238E27FC236}">
                <a16:creationId xmlns:a16="http://schemas.microsoft.com/office/drawing/2014/main" id="{0ED1D73C-F94F-8A8A-AA8B-8E8F03156DDF}"/>
              </a:ext>
            </a:extLst>
          </p:cNvPr>
          <p:cNvSpPr>
            <a:spLocks noGrp="1"/>
          </p:cNvSpPr>
          <p:nvPr>
            <p:ph type="ftr" sz="quarter" idx="11"/>
          </p:nvPr>
        </p:nvSpPr>
        <p:spPr/>
        <p:txBody>
          <a:bodyPr/>
          <a:lstStyle/>
          <a:p>
            <a:r>
              <a:rPr lang="sv-SE"/>
              <a:t>2024.06.ENS_STRATEGIE_COMPTA_ANAFI</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fade">
                                      <p:cBhvr>
                                        <p:cTn id="7" dur="500"/>
                                        <p:tgtEl>
                                          <p:spTgt spid="417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7795">
                                            <p:txEl>
                                              <p:pRg st="1" end="1"/>
                                            </p:txEl>
                                          </p:spTgt>
                                        </p:tgtEl>
                                        <p:attrNameLst>
                                          <p:attrName>style.visibility</p:attrName>
                                        </p:attrNameLst>
                                      </p:cBhvr>
                                      <p:to>
                                        <p:strVal val="visible"/>
                                      </p:to>
                                    </p:set>
                                    <p:animEffect transition="in" filter="fade">
                                      <p:cBhvr>
                                        <p:cTn id="12" dur="500"/>
                                        <p:tgtEl>
                                          <p:spTgt spid="41779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17795">
                                            <p:txEl>
                                              <p:pRg st="2" end="2"/>
                                            </p:txEl>
                                          </p:spTgt>
                                        </p:tgtEl>
                                        <p:attrNameLst>
                                          <p:attrName>style.visibility</p:attrName>
                                        </p:attrNameLst>
                                      </p:cBhvr>
                                      <p:to>
                                        <p:strVal val="visible"/>
                                      </p:to>
                                    </p:set>
                                    <p:animEffect transition="in" filter="fade">
                                      <p:cBhvr>
                                        <p:cTn id="15" dur="500"/>
                                        <p:tgtEl>
                                          <p:spTgt spid="4177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7795">
                                            <p:txEl>
                                              <p:pRg st="3" end="3"/>
                                            </p:txEl>
                                          </p:spTgt>
                                        </p:tgtEl>
                                        <p:attrNameLst>
                                          <p:attrName>style.visibility</p:attrName>
                                        </p:attrNameLst>
                                      </p:cBhvr>
                                      <p:to>
                                        <p:strVal val="visible"/>
                                      </p:to>
                                    </p:set>
                                    <p:animEffect transition="in" filter="fade">
                                      <p:cBhvr>
                                        <p:cTn id="20" dur="500"/>
                                        <p:tgtEl>
                                          <p:spTgt spid="41779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17795">
                                            <p:txEl>
                                              <p:pRg st="4" end="4"/>
                                            </p:txEl>
                                          </p:spTgt>
                                        </p:tgtEl>
                                        <p:attrNameLst>
                                          <p:attrName>style.visibility</p:attrName>
                                        </p:attrNameLst>
                                      </p:cBhvr>
                                      <p:to>
                                        <p:strVal val="visible"/>
                                      </p:to>
                                    </p:set>
                                    <p:animEffect transition="in" filter="fade">
                                      <p:cBhvr>
                                        <p:cTn id="23" dur="500"/>
                                        <p:tgtEl>
                                          <p:spTgt spid="41779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7795">
                                            <p:txEl>
                                              <p:pRg st="5" end="5"/>
                                            </p:txEl>
                                          </p:spTgt>
                                        </p:tgtEl>
                                        <p:attrNameLst>
                                          <p:attrName>style.visibility</p:attrName>
                                        </p:attrNameLst>
                                      </p:cBhvr>
                                      <p:to>
                                        <p:strVal val="visible"/>
                                      </p:to>
                                    </p:set>
                                    <p:animEffect transition="in" filter="fade">
                                      <p:cBhvr>
                                        <p:cTn id="28" dur="500"/>
                                        <p:tgtEl>
                                          <p:spTgt spid="41779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7795">
                                            <p:txEl>
                                              <p:pRg st="6" end="6"/>
                                            </p:txEl>
                                          </p:spTgt>
                                        </p:tgtEl>
                                        <p:attrNameLst>
                                          <p:attrName>style.visibility</p:attrName>
                                        </p:attrNameLst>
                                      </p:cBhvr>
                                      <p:to>
                                        <p:strVal val="visible"/>
                                      </p:to>
                                    </p:set>
                                    <p:animEffect transition="in" filter="fade">
                                      <p:cBhvr>
                                        <p:cTn id="31" dur="500"/>
                                        <p:tgtEl>
                                          <p:spTgt spid="41779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7795">
                                            <p:txEl>
                                              <p:pRg st="7" end="7"/>
                                            </p:txEl>
                                          </p:spTgt>
                                        </p:tgtEl>
                                        <p:attrNameLst>
                                          <p:attrName>style.visibility</p:attrName>
                                        </p:attrNameLst>
                                      </p:cBhvr>
                                      <p:to>
                                        <p:strVal val="visible"/>
                                      </p:to>
                                    </p:set>
                                    <p:animEffect transition="in" filter="fade">
                                      <p:cBhvr>
                                        <p:cTn id="36" dur="500"/>
                                        <p:tgtEl>
                                          <p:spTgt spid="417795">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17795">
                                            <p:txEl>
                                              <p:pRg st="8" end="8"/>
                                            </p:txEl>
                                          </p:spTgt>
                                        </p:tgtEl>
                                        <p:attrNameLst>
                                          <p:attrName>style.visibility</p:attrName>
                                        </p:attrNameLst>
                                      </p:cBhvr>
                                      <p:to>
                                        <p:strVal val="visible"/>
                                      </p:to>
                                    </p:set>
                                    <p:animEffect transition="in" filter="fade">
                                      <p:cBhvr>
                                        <p:cTn id="39" dur="500"/>
                                        <p:tgtEl>
                                          <p:spTgt spid="41779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7795">
                                            <p:txEl>
                                              <p:pRg st="9" end="9"/>
                                            </p:txEl>
                                          </p:spTgt>
                                        </p:tgtEl>
                                        <p:attrNameLst>
                                          <p:attrName>style.visibility</p:attrName>
                                        </p:attrNameLst>
                                      </p:cBhvr>
                                      <p:to>
                                        <p:strVal val="visible"/>
                                      </p:to>
                                    </p:set>
                                    <p:animEffect transition="in" filter="fade">
                                      <p:cBhvr>
                                        <p:cTn id="44" dur="500"/>
                                        <p:tgtEl>
                                          <p:spTgt spid="417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947" name="Group 123">
            <a:extLst>
              <a:ext uri="{FF2B5EF4-FFF2-40B4-BE49-F238E27FC236}">
                <a16:creationId xmlns:a16="http://schemas.microsoft.com/office/drawing/2014/main" id="{E2DE7827-9A6B-4F1F-ECDA-F549BE04BFE3}"/>
              </a:ext>
            </a:extLst>
          </p:cNvPr>
          <p:cNvGraphicFramePr>
            <a:graphicFrameLocks noGrp="1"/>
          </p:cNvGraphicFramePr>
          <p:nvPr>
            <p:ph sz="half" idx="1"/>
          </p:nvPr>
        </p:nvGraphicFramePr>
        <p:xfrm>
          <a:off x="2667001" y="1454726"/>
          <a:ext cx="1700213" cy="4436746"/>
        </p:xfrm>
        <a:graphic>
          <a:graphicData uri="http://schemas.openxmlformats.org/drawingml/2006/table">
            <a:tbl>
              <a:tblPr/>
              <a:tblGrid>
                <a:gridCol w="1700213">
                  <a:extLst>
                    <a:ext uri="{9D8B030D-6E8A-4147-A177-3AD203B41FA5}">
                      <a16:colId xmlns:a16="http://schemas.microsoft.com/office/drawing/2014/main" val="1599770344"/>
                    </a:ext>
                  </a:extLst>
                </a:gridCol>
              </a:tblGrid>
              <a:tr h="4349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Emplois/Besoins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ACTIF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2255826430"/>
                  </a:ext>
                </a:extLst>
              </a:tr>
              <a:tr h="70961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Incorporelles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3706602"/>
                  </a:ext>
                </a:extLst>
              </a:tr>
              <a:tr h="9699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corporelles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471930917"/>
                  </a:ext>
                </a:extLst>
              </a:tr>
              <a:tr h="2714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Immobilisations Financières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659223641"/>
                  </a:ext>
                </a:extLst>
              </a:tr>
              <a:tr h="122237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BFR Actif </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  Crédit clients + Stocks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3698582190"/>
                  </a:ext>
                </a:extLst>
              </a:tr>
              <a:tr h="52070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Trésorerie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3028435142"/>
                  </a:ext>
                </a:extLst>
              </a:tr>
            </a:tbl>
          </a:graphicData>
        </a:graphic>
      </p:graphicFrame>
      <p:graphicFrame>
        <p:nvGraphicFramePr>
          <p:cNvPr id="461948" name="Group 124">
            <a:extLst>
              <a:ext uri="{FF2B5EF4-FFF2-40B4-BE49-F238E27FC236}">
                <a16:creationId xmlns:a16="http://schemas.microsoft.com/office/drawing/2014/main" id="{64CCACD7-E5C5-6094-ED0D-1F14CB143134}"/>
              </a:ext>
            </a:extLst>
          </p:cNvPr>
          <p:cNvGraphicFramePr>
            <a:graphicFrameLocks noGrp="1"/>
          </p:cNvGraphicFramePr>
          <p:nvPr>
            <p:ph sz="half" idx="2"/>
          </p:nvPr>
        </p:nvGraphicFramePr>
        <p:xfrm>
          <a:off x="4511676" y="1454725"/>
          <a:ext cx="1655763" cy="4420871"/>
        </p:xfrm>
        <a:graphic>
          <a:graphicData uri="http://schemas.openxmlformats.org/drawingml/2006/table">
            <a:tbl>
              <a:tblPr/>
              <a:tblGrid>
                <a:gridCol w="1655763">
                  <a:extLst>
                    <a:ext uri="{9D8B030D-6E8A-4147-A177-3AD203B41FA5}">
                      <a16:colId xmlns:a16="http://schemas.microsoft.com/office/drawing/2014/main" val="687772437"/>
                    </a:ext>
                  </a:extLst>
                </a:gridCol>
              </a:tblGrid>
              <a:tr h="4238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a:ln>
                            <a:noFill/>
                          </a:ln>
                          <a:solidFill>
                            <a:srgbClr val="4D4D4D"/>
                          </a:solidFill>
                          <a:effectLst/>
                          <a:latin typeface="Verdana" panose="020B0604030504040204" pitchFamily="34" charset="0"/>
                        </a:rPr>
                        <a:t>Ressources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a:ln>
                            <a:noFill/>
                          </a:ln>
                          <a:solidFill>
                            <a:srgbClr val="4D4D4D"/>
                          </a:solidFill>
                          <a:effectLst/>
                          <a:latin typeface="Verdana" panose="020B0604030504040204" pitchFamily="34" charset="0"/>
                        </a:rPr>
                        <a:t>PASIF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793332912"/>
                  </a:ext>
                </a:extLst>
              </a:tr>
              <a:tr h="1262063">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Fonds Propres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554238682"/>
                  </a:ext>
                </a:extLst>
              </a:tr>
              <a:tr h="10636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Dettes financières</a:t>
                      </a:r>
                      <a:br>
                        <a:rPr kumimoji="0" lang="fr-FR" altLang="fr-FR" sz="1000" b="0" i="0" u="none" strike="noStrike" cap="none" normalizeH="0" baseline="0" dirty="0">
                          <a:ln>
                            <a:noFill/>
                          </a:ln>
                          <a:solidFill>
                            <a:srgbClr val="4D4D4D"/>
                          </a:solidFill>
                          <a:effectLst/>
                          <a:latin typeface="Verdana" panose="020B0604030504040204" pitchFamily="34" charset="0"/>
                        </a:rPr>
                      </a:br>
                      <a:r>
                        <a:rPr kumimoji="0" lang="fr-FR" altLang="fr-FR" sz="1000" b="0" i="0" u="none" strike="noStrike" cap="none" normalizeH="0" baseline="0" dirty="0">
                          <a:ln>
                            <a:noFill/>
                          </a:ln>
                          <a:solidFill>
                            <a:srgbClr val="4D4D4D"/>
                          </a:solidFill>
                          <a:effectLst/>
                          <a:latin typeface="Verdana" panose="020B0604030504040204" pitchFamily="34" charset="0"/>
                        </a:rPr>
                        <a:t>à Long Terme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extLst>
                  <a:ext uri="{0D108BD9-81ED-4DB2-BD59-A6C34878D82A}">
                    <a16:rowId xmlns:a16="http://schemas.microsoft.com/office/drawing/2014/main" val="3733890849"/>
                  </a:ext>
                </a:extLst>
              </a:tr>
              <a:tr h="7080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Dettes financières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À Court Terme</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60000"/>
                        <a:lumOff val="40000"/>
                      </a:schemeClr>
                    </a:solidFill>
                  </a:tcPr>
                </a:tc>
                <a:extLst>
                  <a:ext uri="{0D108BD9-81ED-4DB2-BD59-A6C34878D82A}">
                    <a16:rowId xmlns:a16="http://schemas.microsoft.com/office/drawing/2014/main" val="4293209240"/>
                  </a:ext>
                </a:extLst>
              </a:tr>
              <a:tr h="9604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1" i="0" u="none" strike="noStrike" cap="none" normalizeH="0" baseline="0" dirty="0">
                          <a:ln>
                            <a:noFill/>
                          </a:ln>
                          <a:solidFill>
                            <a:srgbClr val="4D4D4D"/>
                          </a:solidFill>
                          <a:effectLst/>
                          <a:latin typeface="Verdana" panose="020B0604030504040204" pitchFamily="34" charset="0"/>
                        </a:rPr>
                        <a:t>BFR Passif</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Crédit fournisseurs</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000" b="0" i="0" u="none" strike="noStrike" cap="none" normalizeH="0" baseline="0" dirty="0">
                          <a:ln>
                            <a:noFill/>
                          </a:ln>
                          <a:solidFill>
                            <a:srgbClr val="4D4D4D"/>
                          </a:solidFill>
                          <a:effectLst/>
                          <a:latin typeface="Verdana" panose="020B0604030504040204"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83451801"/>
                  </a:ext>
                </a:extLst>
              </a:tr>
            </a:tbl>
          </a:graphicData>
        </a:graphic>
      </p:graphicFrame>
      <p:sp>
        <p:nvSpPr>
          <p:cNvPr id="461871" name="Rectangle 47">
            <a:extLst>
              <a:ext uri="{FF2B5EF4-FFF2-40B4-BE49-F238E27FC236}">
                <a16:creationId xmlns:a16="http://schemas.microsoft.com/office/drawing/2014/main" id="{4F2C7038-DE4B-CE04-DEB1-74F8B659BEA1}"/>
              </a:ext>
            </a:extLst>
          </p:cNvPr>
          <p:cNvSpPr>
            <a:spLocks noGrp="1" noChangeArrowheads="1"/>
          </p:cNvSpPr>
          <p:nvPr>
            <p:ph type="title"/>
          </p:nvPr>
        </p:nvSpPr>
        <p:spPr>
          <a:xfrm>
            <a:off x="3370385" y="36290"/>
            <a:ext cx="10515600" cy="905684"/>
          </a:xfrm>
        </p:spPr>
        <p:txBody>
          <a:bodyPr/>
          <a:lstStyle/>
          <a:p>
            <a:r>
              <a:rPr lang="fr-FR" altLang="fr-FR" dirty="0"/>
              <a:t>Exemple</a:t>
            </a:r>
          </a:p>
        </p:txBody>
      </p:sp>
      <p:sp>
        <p:nvSpPr>
          <p:cNvPr id="461874" name="Text Box 50">
            <a:extLst>
              <a:ext uri="{FF2B5EF4-FFF2-40B4-BE49-F238E27FC236}">
                <a16:creationId xmlns:a16="http://schemas.microsoft.com/office/drawing/2014/main" id="{4009CC6C-07EE-1EC5-8503-EDC2198BEFCB}"/>
              </a:ext>
            </a:extLst>
          </p:cNvPr>
          <p:cNvSpPr txBox="1">
            <a:spLocks noChangeArrowheads="1"/>
          </p:cNvSpPr>
          <p:nvPr/>
        </p:nvSpPr>
        <p:spPr bwMode="auto">
          <a:xfrm>
            <a:off x="2667000" y="6026725"/>
            <a:ext cx="1676400" cy="254000"/>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000">
                <a:latin typeface="Verdana" panose="020B0604030504040204" pitchFamily="34" charset="0"/>
              </a:rPr>
              <a:t>Total : 550</a:t>
            </a:r>
          </a:p>
        </p:txBody>
      </p:sp>
      <p:sp>
        <p:nvSpPr>
          <p:cNvPr id="461875" name="Text Box 51">
            <a:extLst>
              <a:ext uri="{FF2B5EF4-FFF2-40B4-BE49-F238E27FC236}">
                <a16:creationId xmlns:a16="http://schemas.microsoft.com/office/drawing/2014/main" id="{0133EB0D-B19A-B22F-A82D-2C3D565A369B}"/>
              </a:ext>
            </a:extLst>
          </p:cNvPr>
          <p:cNvSpPr txBox="1">
            <a:spLocks noChangeArrowheads="1"/>
          </p:cNvSpPr>
          <p:nvPr/>
        </p:nvSpPr>
        <p:spPr bwMode="auto">
          <a:xfrm>
            <a:off x="4491038" y="6026725"/>
            <a:ext cx="1676400" cy="254000"/>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000">
                <a:latin typeface="Verdana" panose="020B0604030504040204" pitchFamily="34" charset="0"/>
              </a:rPr>
              <a:t>Total : 550</a:t>
            </a:r>
          </a:p>
        </p:txBody>
      </p:sp>
      <p:graphicFrame>
        <p:nvGraphicFramePr>
          <p:cNvPr id="461946" name="Group 122">
            <a:extLst>
              <a:ext uri="{FF2B5EF4-FFF2-40B4-BE49-F238E27FC236}">
                <a16:creationId xmlns:a16="http://schemas.microsoft.com/office/drawing/2014/main" id="{27EE78F6-E407-64A7-5F01-325A87A5DBAD}"/>
              </a:ext>
            </a:extLst>
          </p:cNvPr>
          <p:cNvGraphicFramePr>
            <a:graphicFrameLocks noGrp="1"/>
          </p:cNvGraphicFramePr>
          <p:nvPr/>
        </p:nvGraphicFramePr>
        <p:xfrm>
          <a:off x="6400800" y="1430913"/>
          <a:ext cx="4038600" cy="4032000"/>
        </p:xfrm>
        <a:graphic>
          <a:graphicData uri="http://schemas.openxmlformats.org/drawingml/2006/table">
            <a:tbl>
              <a:tblPr/>
              <a:tblGrid>
                <a:gridCol w="2590800">
                  <a:extLst>
                    <a:ext uri="{9D8B030D-6E8A-4147-A177-3AD203B41FA5}">
                      <a16:colId xmlns:a16="http://schemas.microsoft.com/office/drawing/2014/main" val="2226752044"/>
                    </a:ext>
                  </a:extLst>
                </a:gridCol>
                <a:gridCol w="1447800">
                  <a:extLst>
                    <a:ext uri="{9D8B030D-6E8A-4147-A177-3AD203B41FA5}">
                      <a16:colId xmlns:a16="http://schemas.microsoft.com/office/drawing/2014/main" val="3064004168"/>
                    </a:ext>
                  </a:extLst>
                </a:gridCol>
              </a:tblGrid>
              <a:tr h="377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FDR =</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Fonds Propres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Dettes Fin. Lg Terme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Immo. Incorpo.</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Immo Corpo.</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FDR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+ 140</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+ 150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100</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- 150</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- 50</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1" i="0" u="none" strike="noStrike" cap="none" normalizeH="0" baseline="0" dirty="0">
                          <a:ln>
                            <a:noFill/>
                          </a:ln>
                          <a:solidFill>
                            <a:srgbClr val="4D4D4D"/>
                          </a:solidFill>
                          <a:effectLst/>
                          <a:latin typeface="Verdana" panose="020B0604030504040204" pitchFamily="34" charset="0"/>
                        </a:rPr>
                        <a:t>= -10</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65003462"/>
                  </a:ext>
                </a:extLst>
              </a:tr>
              <a:tr h="376238">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BFR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BFR Actif</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BFR Passif</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40000"/>
                        <a:lumOff val="60000"/>
                      </a:schemeClr>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BFR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+ 200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150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1" i="0" u="none" strike="noStrike" cap="none" normalizeH="0" baseline="0" dirty="0">
                          <a:ln>
                            <a:noFill/>
                          </a:ln>
                          <a:solidFill>
                            <a:srgbClr val="4D4D4D"/>
                          </a:solidFill>
                          <a:effectLst/>
                          <a:latin typeface="Verdana" panose="020B0604030504040204" pitchFamily="34" charset="0"/>
                        </a:rPr>
                        <a:t>= + 50 </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57710867"/>
                  </a:ext>
                </a:extLst>
              </a:tr>
              <a:tr h="377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Trésorerie Nette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Trésorerie</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Dettes Fin Court Terme</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60000"/>
                        <a:lumOff val="40000"/>
                      </a:schemeClr>
                    </a:solid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Tréso. Nette =</a:t>
                      </a:r>
                      <a:br>
                        <a:rPr kumimoji="0" lang="fr-FR" altLang="fr-FR" sz="1200" b="0" i="0" u="none" strike="noStrike" cap="none" normalizeH="0" baseline="0" dirty="0">
                          <a:ln>
                            <a:noFill/>
                          </a:ln>
                          <a:solidFill>
                            <a:srgbClr val="4D4D4D"/>
                          </a:solidFill>
                          <a:effectLst/>
                          <a:latin typeface="Verdana" panose="020B0604030504040204" pitchFamily="34" charset="0"/>
                        </a:rPr>
                      </a:br>
                      <a:r>
                        <a:rPr kumimoji="0" lang="fr-FR" altLang="fr-FR" sz="1200" b="0" i="0" u="none" strike="noStrike" cap="none" normalizeH="0" baseline="0" dirty="0">
                          <a:ln>
                            <a:noFill/>
                          </a:ln>
                          <a:solidFill>
                            <a:srgbClr val="4D4D4D"/>
                          </a:solidFill>
                          <a:effectLst/>
                          <a:latin typeface="Verdana" panose="020B0604030504040204" pitchFamily="34" charset="0"/>
                        </a:rPr>
                        <a:t>+ 50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110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1" i="0" u="none" strike="noStrike" cap="none" normalizeH="0" baseline="0" dirty="0">
                          <a:ln>
                            <a:noFill/>
                          </a:ln>
                          <a:solidFill>
                            <a:srgbClr val="4D4D4D"/>
                          </a:solidFill>
                          <a:effectLst/>
                          <a:latin typeface="Verdana" panose="020B0604030504040204" pitchFamily="34" charset="0"/>
                        </a:rPr>
                        <a:t>= - 60</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22941418"/>
                  </a:ext>
                </a:extLst>
              </a:tr>
              <a:tr h="377825">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rgbClr val="4D4D4D"/>
                          </a:solidFill>
                          <a:effectLst/>
                          <a:latin typeface="Verdana" panose="020B0604030504040204" pitchFamily="34" charset="0"/>
                        </a:rPr>
                        <a:t>+ Tréso. Nette </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rgbClr val="4D4D4D"/>
                          </a:solidFill>
                          <a:effectLst/>
                          <a:latin typeface="Verdana" panose="020B0604030504040204" pitchFamily="34" charset="0"/>
                        </a:rPr>
                        <a:t>+ BFR</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a:ln>
                            <a:noFill/>
                          </a:ln>
                          <a:solidFill>
                            <a:srgbClr val="4D4D4D"/>
                          </a:solidFill>
                          <a:effectLst/>
                          <a:latin typeface="Verdana" panose="020B0604030504040204" pitchFamily="34" charset="0"/>
                        </a:rPr>
                        <a:t>= FDR</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altLang="fr-FR" sz="1200" b="0" i="0" u="none" strike="noStrike" cap="none" normalizeH="0" baseline="0" dirty="0">
                          <a:ln>
                            <a:noFill/>
                          </a:ln>
                          <a:solidFill>
                            <a:srgbClr val="4D4D4D"/>
                          </a:solidFill>
                          <a:effectLst/>
                          <a:latin typeface="Verdana" panose="020B0604030504040204" pitchFamily="34" charset="0"/>
                        </a:rPr>
                        <a:t> 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+ 50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1" i="0" u="none" strike="noStrike" cap="none" normalizeH="0" baseline="0" dirty="0">
                          <a:ln>
                            <a:noFill/>
                          </a:ln>
                          <a:solidFill>
                            <a:srgbClr val="4D4D4D"/>
                          </a:solidFill>
                          <a:effectLst/>
                          <a:latin typeface="Verdana" panose="020B0604030504040204" pitchFamily="34" charset="0"/>
                        </a:rPr>
                        <a:t>= - 10 </a:t>
                      </a:r>
                    </a:p>
                  </a:txBody>
                  <a:tcPr marL="90000" marR="90000" marT="46800" marB="468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87987245"/>
                  </a:ext>
                </a:extLst>
              </a:tr>
            </a:tbl>
          </a:graphicData>
        </a:graphic>
      </p:graphicFrame>
      <p:graphicFrame>
        <p:nvGraphicFramePr>
          <p:cNvPr id="461960" name="Group 136">
            <a:extLst>
              <a:ext uri="{FF2B5EF4-FFF2-40B4-BE49-F238E27FC236}">
                <a16:creationId xmlns:a16="http://schemas.microsoft.com/office/drawing/2014/main" id="{AE19A6A5-7DE3-79F5-CA3C-533A370A0B36}"/>
              </a:ext>
            </a:extLst>
          </p:cNvPr>
          <p:cNvGraphicFramePr>
            <a:graphicFrameLocks noGrp="1"/>
          </p:cNvGraphicFramePr>
          <p:nvPr/>
        </p:nvGraphicFramePr>
        <p:xfrm>
          <a:off x="6477000" y="5645725"/>
          <a:ext cx="2978150" cy="638430"/>
        </p:xfrm>
        <a:graphic>
          <a:graphicData uri="http://schemas.openxmlformats.org/drawingml/2006/table">
            <a:tbl>
              <a:tblPr/>
              <a:tblGrid>
                <a:gridCol w="1489075">
                  <a:extLst>
                    <a:ext uri="{9D8B030D-6E8A-4147-A177-3AD203B41FA5}">
                      <a16:colId xmlns:a16="http://schemas.microsoft.com/office/drawing/2014/main" val="6418983"/>
                    </a:ext>
                  </a:extLst>
                </a:gridCol>
                <a:gridCol w="1489075">
                  <a:extLst>
                    <a:ext uri="{9D8B030D-6E8A-4147-A177-3AD203B41FA5}">
                      <a16:colId xmlns:a16="http://schemas.microsoft.com/office/drawing/2014/main" val="2952502459"/>
                    </a:ext>
                  </a:extLst>
                </a:gridCol>
              </a:tblGrid>
              <a:tr h="2476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FDR -10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TRESO -60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06549565"/>
                  </a:ext>
                </a:extLst>
              </a:tr>
              <a:tr h="361950">
                <a:tc>
                  <a:txBody>
                    <a:bodyPr/>
                    <a:lstStyle>
                      <a:lvl1pPr>
                        <a:spcBef>
                          <a:spcPct val="20000"/>
                        </a:spcBef>
                        <a:buFont typeface="Wingdings" panose="05000000000000000000" pitchFamily="2" charset="2"/>
                        <a:defRPr sz="1600">
                          <a:solidFill>
                            <a:srgbClr val="4D4D4D"/>
                          </a:solidFill>
                          <a:latin typeface="Verdana" panose="020B0604030504040204" pitchFamily="34" charset="0"/>
                        </a:defRPr>
                      </a:lvl1pPr>
                      <a:lvl2pPr>
                        <a:spcBef>
                          <a:spcPct val="20000"/>
                        </a:spcBef>
                        <a:defRPr sz="1600">
                          <a:solidFill>
                            <a:srgbClr val="4D4D4D"/>
                          </a:solidFill>
                          <a:latin typeface="Verdana" panose="020B0604030504040204" pitchFamily="34" charset="0"/>
                        </a:defRPr>
                      </a:lvl2pPr>
                      <a:lvl3pPr>
                        <a:spcBef>
                          <a:spcPct val="20000"/>
                        </a:spcBef>
                        <a:buFont typeface="Wingdings" panose="05000000000000000000" pitchFamily="2" charset="2"/>
                        <a:defRPr sz="1600">
                          <a:solidFill>
                            <a:srgbClr val="4D4D4D"/>
                          </a:solidFill>
                          <a:latin typeface="Verdana" panose="020B0604030504040204" pitchFamily="34" charset="0"/>
                        </a:defRPr>
                      </a:lvl3pPr>
                      <a:lvl4pPr>
                        <a:spcBef>
                          <a:spcPct val="20000"/>
                        </a:spcBef>
                        <a:defRPr sz="1600">
                          <a:solidFill>
                            <a:srgbClr val="4D4D4D"/>
                          </a:solidFill>
                          <a:latin typeface="Verdana" panose="020B0604030504040204" pitchFamily="34" charset="0"/>
                        </a:defRPr>
                      </a:lvl4pPr>
                      <a:lvl5pPr>
                        <a:spcBef>
                          <a:spcPct val="20000"/>
                        </a:spcBef>
                        <a:defRPr sz="1600">
                          <a:solidFill>
                            <a:srgbClr val="4D4D4D"/>
                          </a:solidFill>
                          <a:latin typeface="Verdana" panose="020B0604030504040204" pitchFamily="34" charset="0"/>
                        </a:defRPr>
                      </a:lvl5pPr>
                      <a:lvl6pPr fontAlgn="base">
                        <a:spcBef>
                          <a:spcPct val="20000"/>
                        </a:spcBef>
                        <a:spcAft>
                          <a:spcPct val="0"/>
                        </a:spcAft>
                        <a:defRPr sz="1600">
                          <a:solidFill>
                            <a:srgbClr val="4D4D4D"/>
                          </a:solidFill>
                          <a:latin typeface="Verdana" panose="020B0604030504040204" pitchFamily="34" charset="0"/>
                        </a:defRPr>
                      </a:lvl6pPr>
                      <a:lvl7pPr fontAlgn="base">
                        <a:spcBef>
                          <a:spcPct val="20000"/>
                        </a:spcBef>
                        <a:spcAft>
                          <a:spcPct val="0"/>
                        </a:spcAft>
                        <a:defRPr sz="1600">
                          <a:solidFill>
                            <a:srgbClr val="4D4D4D"/>
                          </a:solidFill>
                          <a:latin typeface="Verdana" panose="020B0604030504040204" pitchFamily="34" charset="0"/>
                        </a:defRPr>
                      </a:lvl7pPr>
                      <a:lvl8pPr fontAlgn="base">
                        <a:spcBef>
                          <a:spcPct val="20000"/>
                        </a:spcBef>
                        <a:spcAft>
                          <a:spcPct val="0"/>
                        </a:spcAft>
                        <a:defRPr sz="1600">
                          <a:solidFill>
                            <a:srgbClr val="4D4D4D"/>
                          </a:solidFill>
                          <a:latin typeface="Verdana" panose="020B0604030504040204" pitchFamily="34" charset="0"/>
                        </a:defRPr>
                      </a:lvl8pPr>
                      <a:lvl9pPr fontAlgn="base">
                        <a:spcBef>
                          <a:spcPct val="20000"/>
                        </a:spcBef>
                        <a:spcAft>
                          <a:spcPct val="0"/>
                        </a:spcAft>
                        <a:defRPr sz="1600">
                          <a:solidFill>
                            <a:srgbClr val="4D4D4D"/>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1200" b="0" i="0" u="none" strike="noStrike" cap="none" normalizeH="0" baseline="0" dirty="0">
                          <a:ln>
                            <a:noFill/>
                          </a:ln>
                          <a:solidFill>
                            <a:srgbClr val="4D4D4D"/>
                          </a:solidFill>
                          <a:effectLst/>
                          <a:latin typeface="Verdana" panose="020B0604030504040204" pitchFamily="34" charset="0"/>
                        </a:rPr>
                        <a:t>(-)BFR +50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fr-FR"/>
                    </a:p>
                  </a:txBody>
                  <a:tcPr/>
                </a:tc>
                <a:extLst>
                  <a:ext uri="{0D108BD9-81ED-4DB2-BD59-A6C34878D82A}">
                    <a16:rowId xmlns:a16="http://schemas.microsoft.com/office/drawing/2014/main" val="2776086238"/>
                  </a:ext>
                </a:extLst>
              </a:tr>
            </a:tbl>
          </a:graphicData>
        </a:graphic>
      </p:graphicFrame>
      <p:sp>
        <p:nvSpPr>
          <p:cNvPr id="5" name="ZoneTexte 4">
            <a:extLst>
              <a:ext uri="{FF2B5EF4-FFF2-40B4-BE49-F238E27FC236}">
                <a16:creationId xmlns:a16="http://schemas.microsoft.com/office/drawing/2014/main" id="{C32CFAC2-C481-8D25-1F2A-DE11D14C2861}"/>
              </a:ext>
            </a:extLst>
          </p:cNvPr>
          <p:cNvSpPr txBox="1"/>
          <p:nvPr/>
        </p:nvSpPr>
        <p:spPr>
          <a:xfrm>
            <a:off x="9762978" y="5753686"/>
            <a:ext cx="1825772" cy="369332"/>
          </a:xfrm>
          <a:prstGeom prst="rect">
            <a:avLst/>
          </a:prstGeom>
          <a:noFill/>
        </p:spPr>
        <p:txBody>
          <a:bodyPr wrap="square" rtlCol="0">
            <a:spAutoFit/>
          </a:bodyPr>
          <a:lstStyle/>
          <a:p>
            <a:r>
              <a:rPr lang="fr-FR" dirty="0"/>
              <a:t>FDR-BFR=TRESO</a:t>
            </a:r>
          </a:p>
        </p:txBody>
      </p:sp>
      <p:sp>
        <p:nvSpPr>
          <p:cNvPr id="4" name="Espace réservé du pied de page 3">
            <a:extLst>
              <a:ext uri="{FF2B5EF4-FFF2-40B4-BE49-F238E27FC236}">
                <a16:creationId xmlns:a16="http://schemas.microsoft.com/office/drawing/2014/main" id="{A3F3081B-49C4-1EB3-D0AC-A58F75D5356C}"/>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1415551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001E1-8561-BF9D-2A70-E1AE3132F4DE}"/>
              </a:ext>
            </a:extLst>
          </p:cNvPr>
          <p:cNvSpPr>
            <a:spLocks noGrp="1"/>
          </p:cNvSpPr>
          <p:nvPr>
            <p:ph type="title"/>
          </p:nvPr>
        </p:nvSpPr>
        <p:spPr>
          <a:xfrm>
            <a:off x="3207433" y="476250"/>
            <a:ext cx="8580283" cy="941388"/>
          </a:xfrm>
        </p:spPr>
        <p:txBody>
          <a:bodyPr/>
          <a:lstStyle/>
          <a:p>
            <a:r>
              <a:rPr lang="fr-FR" dirty="0"/>
              <a:t>Mort subite au BFR</a:t>
            </a:r>
          </a:p>
        </p:txBody>
      </p:sp>
      <p:graphicFrame>
        <p:nvGraphicFramePr>
          <p:cNvPr id="5" name="Tableau 5">
            <a:extLst>
              <a:ext uri="{FF2B5EF4-FFF2-40B4-BE49-F238E27FC236}">
                <a16:creationId xmlns:a16="http://schemas.microsoft.com/office/drawing/2014/main" id="{62EB1DF3-9FD3-19A5-000A-F56FDF3BA3DF}"/>
              </a:ext>
            </a:extLst>
          </p:cNvPr>
          <p:cNvGraphicFramePr>
            <a:graphicFrameLocks noGrp="1"/>
          </p:cNvGraphicFramePr>
          <p:nvPr>
            <p:ph type="tbl" idx="1"/>
          </p:nvPr>
        </p:nvGraphicFramePr>
        <p:xfrm>
          <a:off x="412652" y="1580832"/>
          <a:ext cx="11488616" cy="3576320"/>
        </p:xfrm>
        <a:graphic>
          <a:graphicData uri="http://schemas.openxmlformats.org/drawingml/2006/table">
            <a:tbl>
              <a:tblPr firstRow="1" bandRow="1">
                <a:tableStyleId>{5C22544A-7EE6-4342-B048-85BDC9FD1C3A}</a:tableStyleId>
              </a:tblPr>
              <a:tblGrid>
                <a:gridCol w="2527496">
                  <a:extLst>
                    <a:ext uri="{9D8B030D-6E8A-4147-A177-3AD203B41FA5}">
                      <a16:colId xmlns:a16="http://schemas.microsoft.com/office/drawing/2014/main" val="1966052393"/>
                    </a:ext>
                  </a:extLst>
                </a:gridCol>
                <a:gridCol w="3108960">
                  <a:extLst>
                    <a:ext uri="{9D8B030D-6E8A-4147-A177-3AD203B41FA5}">
                      <a16:colId xmlns:a16="http://schemas.microsoft.com/office/drawing/2014/main" val="301892373"/>
                    </a:ext>
                  </a:extLst>
                </a:gridCol>
                <a:gridCol w="1266092">
                  <a:extLst>
                    <a:ext uri="{9D8B030D-6E8A-4147-A177-3AD203B41FA5}">
                      <a16:colId xmlns:a16="http://schemas.microsoft.com/office/drawing/2014/main" val="3892870788"/>
                    </a:ext>
                  </a:extLst>
                </a:gridCol>
                <a:gridCol w="4586068">
                  <a:extLst>
                    <a:ext uri="{9D8B030D-6E8A-4147-A177-3AD203B41FA5}">
                      <a16:colId xmlns:a16="http://schemas.microsoft.com/office/drawing/2014/main" val="834586459"/>
                    </a:ext>
                  </a:extLst>
                </a:gridCol>
              </a:tblGrid>
              <a:tr h="370840">
                <a:tc>
                  <a:txBody>
                    <a:bodyPr/>
                    <a:lstStyle/>
                    <a:p>
                      <a:r>
                        <a:rPr lang="fr-FR" dirty="0"/>
                        <a:t>Libellé </a:t>
                      </a:r>
                    </a:p>
                  </a:txBody>
                  <a:tcPr/>
                </a:tc>
                <a:tc>
                  <a:txBody>
                    <a:bodyPr/>
                    <a:lstStyle/>
                    <a:p>
                      <a:endParaRPr lang="fr-FR" dirty="0"/>
                    </a:p>
                  </a:txBody>
                  <a:tcPr/>
                </a:tc>
                <a:tc>
                  <a:txBody>
                    <a:bodyPr/>
                    <a:lstStyle/>
                    <a:p>
                      <a:r>
                        <a:rPr lang="fr-FR" dirty="0"/>
                        <a:t>Flux</a:t>
                      </a:r>
                    </a:p>
                  </a:txBody>
                  <a:tcPr/>
                </a:tc>
                <a:tc>
                  <a:txBody>
                    <a:bodyPr/>
                    <a:lstStyle/>
                    <a:p>
                      <a:endParaRPr lang="fr-FR" dirty="0"/>
                    </a:p>
                  </a:txBody>
                  <a:tcPr/>
                </a:tc>
                <a:extLst>
                  <a:ext uri="{0D108BD9-81ED-4DB2-BD59-A6C34878D82A}">
                    <a16:rowId xmlns:a16="http://schemas.microsoft.com/office/drawing/2014/main" val="4160316379"/>
                  </a:ext>
                </a:extLst>
              </a:tr>
              <a:tr h="370840">
                <a:tc>
                  <a:txBody>
                    <a:bodyPr/>
                    <a:lstStyle/>
                    <a:p>
                      <a:r>
                        <a:rPr lang="fr-FR" dirty="0"/>
                        <a:t>Revenus : 3 moteurs </a:t>
                      </a:r>
                    </a:p>
                  </a:txBody>
                  <a:tcPr/>
                </a:tc>
                <a:tc>
                  <a:txBody>
                    <a:bodyPr/>
                    <a:lstStyle/>
                    <a:p>
                      <a:r>
                        <a:rPr lang="fr-FR" dirty="0"/>
                        <a:t>3 X Prix 200K€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+600K€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Client règle 50% à la commande et le solde  30 jours à réception</a:t>
                      </a:r>
                    </a:p>
                    <a:p>
                      <a:endParaRPr lang="fr-FR" dirty="0"/>
                    </a:p>
                  </a:txBody>
                  <a:tcPr/>
                </a:tc>
                <a:extLst>
                  <a:ext uri="{0D108BD9-81ED-4DB2-BD59-A6C34878D82A}">
                    <a16:rowId xmlns:a16="http://schemas.microsoft.com/office/drawing/2014/main" val="2057511132"/>
                  </a:ext>
                </a:extLst>
              </a:tr>
              <a:tr h="370840">
                <a:tc>
                  <a:txBody>
                    <a:bodyPr/>
                    <a:lstStyle/>
                    <a:p>
                      <a:r>
                        <a:rPr lang="fr-FR" dirty="0"/>
                        <a:t>Pièces détachées</a:t>
                      </a:r>
                    </a:p>
                  </a:txBody>
                  <a:tcPr/>
                </a:tc>
                <a:tc>
                  <a:txBody>
                    <a:bodyPr/>
                    <a:lstStyle/>
                    <a:p>
                      <a:endParaRPr lang="fr-FR" dirty="0"/>
                    </a:p>
                  </a:txBody>
                  <a:tcPr/>
                </a:tc>
                <a:tc>
                  <a:txBody>
                    <a:bodyPr/>
                    <a:lstStyle/>
                    <a:p>
                      <a:r>
                        <a:rPr lang="fr-FR" dirty="0"/>
                        <a:t>-300K€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Fournisseur demande un règlement de 30% commande et est réglé 30 jours après livraison</a:t>
                      </a:r>
                    </a:p>
                  </a:txBody>
                  <a:tcPr/>
                </a:tc>
                <a:extLst>
                  <a:ext uri="{0D108BD9-81ED-4DB2-BD59-A6C34878D82A}">
                    <a16:rowId xmlns:a16="http://schemas.microsoft.com/office/drawing/2014/main" val="109190564"/>
                  </a:ext>
                </a:extLst>
              </a:tr>
              <a:tr h="370840">
                <a:tc>
                  <a:txBody>
                    <a:bodyPr/>
                    <a:lstStyle/>
                    <a:p>
                      <a:r>
                        <a:rPr lang="fr-FR" dirty="0"/>
                        <a:t>Couts : Salaires &amp; Charges</a:t>
                      </a:r>
                    </a:p>
                  </a:txBody>
                  <a:tcPr/>
                </a:tc>
                <a:tc>
                  <a:txBody>
                    <a:bodyPr/>
                    <a:lstStyle/>
                    <a:p>
                      <a:r>
                        <a:rPr lang="fr-FR" dirty="0"/>
                        <a:t>2 ETP sur 6 mois : 8,5K€ * 2 * 6</a:t>
                      </a:r>
                    </a:p>
                  </a:txBody>
                  <a:tcPr/>
                </a:tc>
                <a:tc>
                  <a:txBody>
                    <a:bodyPr/>
                    <a:lstStyle/>
                    <a:p>
                      <a:r>
                        <a:rPr lang="fr-FR" dirty="0"/>
                        <a:t>-102K€</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salaires et les autres charges sont dus tous les mois </a:t>
                      </a:r>
                    </a:p>
                  </a:txBody>
                  <a:tcPr/>
                </a:tc>
                <a:extLst>
                  <a:ext uri="{0D108BD9-81ED-4DB2-BD59-A6C34878D82A}">
                    <a16:rowId xmlns:a16="http://schemas.microsoft.com/office/drawing/2014/main" val="4188219484"/>
                  </a:ext>
                </a:extLst>
              </a:tr>
              <a:tr h="370840">
                <a:tc>
                  <a:txBody>
                    <a:bodyPr/>
                    <a:lstStyle/>
                    <a:p>
                      <a:r>
                        <a:rPr lang="fr-FR" dirty="0"/>
                        <a:t>Autres charges </a:t>
                      </a:r>
                    </a:p>
                  </a:txBody>
                  <a:tcPr/>
                </a:tc>
                <a:tc>
                  <a:txBody>
                    <a:bodyPr/>
                    <a:lstStyle/>
                    <a:p>
                      <a:r>
                        <a:rPr lang="fr-FR" dirty="0"/>
                        <a:t>quote-part Loyers / chauffage / admin ..8K€/mois X 6 mois</a:t>
                      </a:r>
                    </a:p>
                  </a:txBody>
                  <a:tcPr/>
                </a:tc>
                <a:tc>
                  <a:txBody>
                    <a:bodyPr/>
                    <a:lstStyle/>
                    <a:p>
                      <a:r>
                        <a:rPr lang="fr-FR" dirty="0"/>
                        <a:t>-48K€</a:t>
                      </a:r>
                    </a:p>
                  </a:txBody>
                  <a:tcPr/>
                </a:tc>
                <a:tc vMerge="1">
                  <a:txBody>
                    <a:bodyPr/>
                    <a:lstStyle/>
                    <a:p>
                      <a:endParaRPr lang="fr-FR" dirty="0"/>
                    </a:p>
                  </a:txBody>
                  <a:tcPr/>
                </a:tc>
                <a:extLst>
                  <a:ext uri="{0D108BD9-81ED-4DB2-BD59-A6C34878D82A}">
                    <a16:rowId xmlns:a16="http://schemas.microsoft.com/office/drawing/2014/main" val="2435959994"/>
                  </a:ext>
                </a:extLst>
              </a:tr>
              <a:tr h="370840">
                <a:tc>
                  <a:txBody>
                    <a:bodyPr/>
                    <a:lstStyle/>
                    <a:p>
                      <a:r>
                        <a:rPr lang="fr-FR" b="1" dirty="0"/>
                        <a:t>Total</a:t>
                      </a:r>
                    </a:p>
                  </a:txBody>
                  <a:tcPr/>
                </a:tc>
                <a:tc>
                  <a:txBody>
                    <a:bodyPr/>
                    <a:lstStyle/>
                    <a:p>
                      <a:r>
                        <a:rPr lang="fr-FR" b="1" dirty="0"/>
                        <a:t>Bénéfice </a:t>
                      </a:r>
                    </a:p>
                  </a:txBody>
                  <a:tcPr/>
                </a:tc>
                <a:tc>
                  <a:txBody>
                    <a:bodyPr/>
                    <a:lstStyle/>
                    <a:p>
                      <a:r>
                        <a:rPr lang="fr-FR" b="1" dirty="0"/>
                        <a:t>+150K€</a:t>
                      </a:r>
                    </a:p>
                  </a:txBody>
                  <a:tcPr/>
                </a:tc>
                <a:tc>
                  <a:txBody>
                    <a:bodyPr/>
                    <a:lstStyle/>
                    <a:p>
                      <a:endParaRPr lang="fr-FR" b="1" dirty="0"/>
                    </a:p>
                  </a:txBody>
                  <a:tcPr/>
                </a:tc>
                <a:extLst>
                  <a:ext uri="{0D108BD9-81ED-4DB2-BD59-A6C34878D82A}">
                    <a16:rowId xmlns:a16="http://schemas.microsoft.com/office/drawing/2014/main" val="2110814321"/>
                  </a:ext>
                </a:extLst>
              </a:tr>
            </a:tbl>
          </a:graphicData>
        </a:graphic>
      </p:graphicFrame>
      <p:sp>
        <p:nvSpPr>
          <p:cNvPr id="4" name="Espace réservé du pied de page 3">
            <a:extLst>
              <a:ext uri="{FF2B5EF4-FFF2-40B4-BE49-F238E27FC236}">
                <a16:creationId xmlns:a16="http://schemas.microsoft.com/office/drawing/2014/main" id="{971E64B7-EA74-11E2-2102-8028FE5BE94C}"/>
              </a:ext>
            </a:extLst>
          </p:cNvPr>
          <p:cNvSpPr>
            <a:spLocks noGrp="1"/>
          </p:cNvSpPr>
          <p:nvPr>
            <p:ph type="ftr" sz="quarter" idx="11"/>
          </p:nvPr>
        </p:nvSpPr>
        <p:spPr/>
        <p:txBody>
          <a:bodyPr/>
          <a:lstStyle/>
          <a:p>
            <a:pPr>
              <a:defRPr/>
            </a:pPr>
            <a:r>
              <a:rPr lang="sv-SE" altLang="fr-FR"/>
              <a:t>2024.06.ENS_STRATEGIE_COMPTA_ANAFI</a:t>
            </a:r>
            <a:endParaRPr lang="fr-FR" altLang="fr-FR"/>
          </a:p>
        </p:txBody>
      </p:sp>
    </p:spTree>
    <p:extLst>
      <p:ext uri="{BB962C8B-B14F-4D97-AF65-F5344CB8AC3E}">
        <p14:creationId xmlns:p14="http://schemas.microsoft.com/office/powerpoint/2010/main" val="1144114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001E1-8561-BF9D-2A70-E1AE3132F4DE}"/>
              </a:ext>
            </a:extLst>
          </p:cNvPr>
          <p:cNvSpPr>
            <a:spLocks noGrp="1"/>
          </p:cNvSpPr>
          <p:nvPr>
            <p:ph type="title"/>
          </p:nvPr>
        </p:nvSpPr>
        <p:spPr>
          <a:xfrm>
            <a:off x="3207433" y="476250"/>
            <a:ext cx="8580283" cy="941388"/>
          </a:xfrm>
        </p:spPr>
        <p:txBody>
          <a:bodyPr/>
          <a:lstStyle/>
          <a:p>
            <a:r>
              <a:rPr lang="fr-FR" dirty="0"/>
              <a:t>Mort subite au BFR</a:t>
            </a:r>
          </a:p>
        </p:txBody>
      </p:sp>
      <p:graphicFrame>
        <p:nvGraphicFramePr>
          <p:cNvPr id="5" name="Tableau 5">
            <a:extLst>
              <a:ext uri="{FF2B5EF4-FFF2-40B4-BE49-F238E27FC236}">
                <a16:creationId xmlns:a16="http://schemas.microsoft.com/office/drawing/2014/main" id="{62EB1DF3-9FD3-19A5-000A-F56FDF3BA3DF}"/>
              </a:ext>
            </a:extLst>
          </p:cNvPr>
          <p:cNvGraphicFramePr>
            <a:graphicFrameLocks noGrp="1"/>
          </p:cNvGraphicFramePr>
          <p:nvPr>
            <p:ph type="tbl" idx="1"/>
          </p:nvPr>
        </p:nvGraphicFramePr>
        <p:xfrm>
          <a:off x="215706" y="1417638"/>
          <a:ext cx="11760592" cy="3337560"/>
        </p:xfrm>
        <a:graphic>
          <a:graphicData uri="http://schemas.openxmlformats.org/drawingml/2006/table">
            <a:tbl>
              <a:tblPr firstRow="1" bandRow="1">
                <a:tableStyleId>{5C22544A-7EE6-4342-B048-85BDC9FD1C3A}</a:tableStyleId>
              </a:tblPr>
              <a:tblGrid>
                <a:gridCol w="2405184">
                  <a:extLst>
                    <a:ext uri="{9D8B030D-6E8A-4147-A177-3AD203B41FA5}">
                      <a16:colId xmlns:a16="http://schemas.microsoft.com/office/drawing/2014/main" val="1966052393"/>
                    </a:ext>
                  </a:extLst>
                </a:gridCol>
                <a:gridCol w="1169426">
                  <a:extLst>
                    <a:ext uri="{9D8B030D-6E8A-4147-A177-3AD203B41FA5}">
                      <a16:colId xmlns:a16="http://schemas.microsoft.com/office/drawing/2014/main" val="301892373"/>
                    </a:ext>
                  </a:extLst>
                </a:gridCol>
                <a:gridCol w="1169426">
                  <a:extLst>
                    <a:ext uri="{9D8B030D-6E8A-4147-A177-3AD203B41FA5}">
                      <a16:colId xmlns:a16="http://schemas.microsoft.com/office/drawing/2014/main" val="3892870788"/>
                    </a:ext>
                  </a:extLst>
                </a:gridCol>
                <a:gridCol w="1169426">
                  <a:extLst>
                    <a:ext uri="{9D8B030D-6E8A-4147-A177-3AD203B41FA5}">
                      <a16:colId xmlns:a16="http://schemas.microsoft.com/office/drawing/2014/main" val="3407175735"/>
                    </a:ext>
                  </a:extLst>
                </a:gridCol>
                <a:gridCol w="1169426">
                  <a:extLst>
                    <a:ext uri="{9D8B030D-6E8A-4147-A177-3AD203B41FA5}">
                      <a16:colId xmlns:a16="http://schemas.microsoft.com/office/drawing/2014/main" val="1053792924"/>
                    </a:ext>
                  </a:extLst>
                </a:gridCol>
                <a:gridCol w="1169426">
                  <a:extLst>
                    <a:ext uri="{9D8B030D-6E8A-4147-A177-3AD203B41FA5}">
                      <a16:colId xmlns:a16="http://schemas.microsoft.com/office/drawing/2014/main" val="451906653"/>
                    </a:ext>
                  </a:extLst>
                </a:gridCol>
                <a:gridCol w="1169426">
                  <a:extLst>
                    <a:ext uri="{9D8B030D-6E8A-4147-A177-3AD203B41FA5}">
                      <a16:colId xmlns:a16="http://schemas.microsoft.com/office/drawing/2014/main" val="945956347"/>
                    </a:ext>
                  </a:extLst>
                </a:gridCol>
                <a:gridCol w="1169426">
                  <a:extLst>
                    <a:ext uri="{9D8B030D-6E8A-4147-A177-3AD203B41FA5}">
                      <a16:colId xmlns:a16="http://schemas.microsoft.com/office/drawing/2014/main" val="578910777"/>
                    </a:ext>
                  </a:extLst>
                </a:gridCol>
                <a:gridCol w="1169426">
                  <a:extLst>
                    <a:ext uri="{9D8B030D-6E8A-4147-A177-3AD203B41FA5}">
                      <a16:colId xmlns:a16="http://schemas.microsoft.com/office/drawing/2014/main" val="1074460616"/>
                    </a:ext>
                  </a:extLst>
                </a:gridCol>
              </a:tblGrid>
              <a:tr h="370840">
                <a:tc>
                  <a:txBody>
                    <a:bodyPr/>
                    <a:lstStyle/>
                    <a:p>
                      <a:r>
                        <a:rPr lang="fr-FR" sz="1800" dirty="0">
                          <a:latin typeface="+mn-lt"/>
                        </a:rPr>
                        <a:t>Libellé  (K€)</a:t>
                      </a:r>
                    </a:p>
                  </a:txBody>
                  <a:tcPr/>
                </a:tc>
                <a:tc>
                  <a:txBody>
                    <a:bodyPr/>
                    <a:lstStyle/>
                    <a:p>
                      <a:r>
                        <a:rPr lang="fr-FR" dirty="0"/>
                        <a:t>M0</a:t>
                      </a:r>
                    </a:p>
                  </a:txBody>
                  <a:tcPr/>
                </a:tc>
                <a:tc>
                  <a:txBody>
                    <a:bodyPr/>
                    <a:lstStyle/>
                    <a:p>
                      <a:r>
                        <a:rPr lang="fr-FR" dirty="0"/>
                        <a:t>M1</a:t>
                      </a:r>
                    </a:p>
                  </a:txBody>
                  <a:tcPr/>
                </a:tc>
                <a:tc>
                  <a:txBody>
                    <a:bodyPr/>
                    <a:lstStyle/>
                    <a:p>
                      <a:r>
                        <a:rPr lang="fr-FR" dirty="0"/>
                        <a:t>M2</a:t>
                      </a:r>
                    </a:p>
                  </a:txBody>
                  <a:tcPr/>
                </a:tc>
                <a:tc>
                  <a:txBody>
                    <a:bodyPr/>
                    <a:lstStyle/>
                    <a:p>
                      <a:r>
                        <a:rPr lang="fr-FR" dirty="0"/>
                        <a:t>M3</a:t>
                      </a:r>
                    </a:p>
                  </a:txBody>
                  <a:tcPr/>
                </a:tc>
                <a:tc>
                  <a:txBody>
                    <a:bodyPr/>
                    <a:lstStyle/>
                    <a:p>
                      <a:r>
                        <a:rPr lang="fr-FR" dirty="0"/>
                        <a:t>M4</a:t>
                      </a:r>
                    </a:p>
                  </a:txBody>
                  <a:tcPr/>
                </a:tc>
                <a:tc>
                  <a:txBody>
                    <a:bodyPr/>
                    <a:lstStyle/>
                    <a:p>
                      <a:r>
                        <a:rPr lang="fr-FR" dirty="0"/>
                        <a:t>M5</a:t>
                      </a:r>
                    </a:p>
                  </a:txBody>
                  <a:tcPr/>
                </a:tc>
                <a:tc>
                  <a:txBody>
                    <a:bodyPr/>
                    <a:lstStyle/>
                    <a:p>
                      <a:r>
                        <a:rPr lang="fr-FR" dirty="0"/>
                        <a:t>M6</a:t>
                      </a:r>
                    </a:p>
                  </a:txBody>
                  <a:tcPr/>
                </a:tc>
                <a:tc>
                  <a:txBody>
                    <a:bodyPr/>
                    <a:lstStyle/>
                    <a:p>
                      <a:r>
                        <a:rPr lang="fr-FR" dirty="0"/>
                        <a:t>M7</a:t>
                      </a:r>
                    </a:p>
                  </a:txBody>
                  <a:tcPr/>
                </a:tc>
                <a:extLst>
                  <a:ext uri="{0D108BD9-81ED-4DB2-BD59-A6C34878D82A}">
                    <a16:rowId xmlns:a16="http://schemas.microsoft.com/office/drawing/2014/main" val="4160316379"/>
                  </a:ext>
                </a:extLst>
              </a:tr>
              <a:tr h="370840">
                <a:tc>
                  <a:txBody>
                    <a:bodyPr/>
                    <a:lstStyle/>
                    <a:p>
                      <a:pPr algn="l" fontAlgn="b"/>
                      <a:r>
                        <a:rPr lang="fr-FR" sz="1800" b="0" i="0" u="none" strike="noStrike" dirty="0">
                          <a:solidFill>
                            <a:srgbClr val="000000"/>
                          </a:solidFill>
                          <a:effectLst/>
                          <a:latin typeface="+mn-lt"/>
                        </a:rPr>
                        <a:t>Tréso IN</a:t>
                      </a:r>
                    </a:p>
                  </a:txBody>
                  <a:tcPr marL="7620" marR="7620" marT="7620" marB="0" anchor="b">
                    <a:solidFill>
                      <a:schemeClr val="accent5">
                        <a:lumMod val="40000"/>
                        <a:lumOff val="60000"/>
                      </a:schemeClr>
                    </a:solidFill>
                  </a:tcPr>
                </a:tc>
                <a:tc>
                  <a:txBody>
                    <a:bodyPr/>
                    <a:lstStyle/>
                    <a:p>
                      <a:pPr algn="r" fontAlgn="b"/>
                      <a:r>
                        <a:rPr lang="fr-FR" sz="1800" b="0" i="0" u="none" strike="noStrike">
                          <a:solidFill>
                            <a:srgbClr val="000000"/>
                          </a:solidFill>
                          <a:effectLst/>
                          <a:latin typeface="Calibri" panose="020F0502020204030204" pitchFamily="34" charset="0"/>
                        </a:rPr>
                        <a:t>50,0 </a:t>
                      </a:r>
                    </a:p>
                  </a:txBody>
                  <a:tcPr marL="7620" marR="7620" marT="7620" marB="0" anchor="b">
                    <a:solidFill>
                      <a:schemeClr val="accent5">
                        <a:lumMod val="40000"/>
                        <a:lumOff val="60000"/>
                      </a:schemeClr>
                    </a:solidFill>
                  </a:tcPr>
                </a:tc>
                <a:tc>
                  <a:txBody>
                    <a:bodyPr/>
                    <a:lstStyle/>
                    <a:p>
                      <a:pPr algn="r" fontAlgn="b"/>
                      <a:r>
                        <a:rPr lang="fr-FR" sz="1800" b="0" i="0" u="none" strike="noStrike">
                          <a:solidFill>
                            <a:srgbClr val="000000"/>
                          </a:solidFill>
                          <a:effectLst/>
                          <a:latin typeface="Calibri" panose="020F0502020204030204" pitchFamily="34" charset="0"/>
                        </a:rPr>
                        <a:t>260,0 </a:t>
                      </a:r>
                    </a:p>
                  </a:txBody>
                  <a:tcPr marL="7620" marR="7620" marT="7620" marB="0" anchor="b">
                    <a:solidFill>
                      <a:schemeClr val="accent5">
                        <a:lumMod val="40000"/>
                        <a:lumOff val="60000"/>
                      </a:schemeClr>
                    </a:solidFill>
                  </a:tcPr>
                </a:tc>
                <a:tc>
                  <a:txBody>
                    <a:bodyPr/>
                    <a:lstStyle/>
                    <a:p>
                      <a:pPr algn="r" fontAlgn="b"/>
                      <a:r>
                        <a:rPr lang="fr-FR" sz="1800" b="0" i="0" u="none" strike="noStrike">
                          <a:solidFill>
                            <a:srgbClr val="000000"/>
                          </a:solidFill>
                          <a:effectLst/>
                          <a:latin typeface="Calibri" panose="020F0502020204030204" pitchFamily="34" charset="0"/>
                        </a:rPr>
                        <a:t>235,0 </a:t>
                      </a:r>
                    </a:p>
                  </a:txBody>
                  <a:tcPr marL="7620" marR="7620" marT="7620" marB="0" anchor="b">
                    <a:solidFill>
                      <a:schemeClr val="accent5">
                        <a:lumMod val="40000"/>
                        <a:lumOff val="60000"/>
                      </a:schemeClr>
                    </a:solidFill>
                  </a:tcPr>
                </a:tc>
                <a:tc>
                  <a:txBody>
                    <a:bodyPr/>
                    <a:lstStyle/>
                    <a:p>
                      <a:pPr algn="r" fontAlgn="b"/>
                      <a:r>
                        <a:rPr lang="fr-FR" sz="1800" b="0" i="0" u="none" strike="noStrike">
                          <a:solidFill>
                            <a:srgbClr val="000000"/>
                          </a:solidFill>
                          <a:effectLst/>
                          <a:latin typeface="Calibri" panose="020F0502020204030204" pitchFamily="34" charset="0"/>
                        </a:rPr>
                        <a:t>0,0 </a:t>
                      </a:r>
                    </a:p>
                  </a:txBody>
                  <a:tcPr marL="7620" marR="7620" marT="7620" marB="0" anchor="b">
                    <a:solidFill>
                      <a:schemeClr val="accent5">
                        <a:lumMod val="40000"/>
                        <a:lumOff val="60000"/>
                      </a:schemeClr>
                    </a:solidFill>
                  </a:tcPr>
                </a:tc>
                <a:tc>
                  <a:txBody>
                    <a:bodyPr/>
                    <a:lstStyle/>
                    <a:p>
                      <a:pPr algn="r" fontAlgn="b"/>
                      <a:r>
                        <a:rPr lang="fr-FR" sz="1800" b="0" i="0" u="none" strike="noStrike" dirty="0">
                          <a:solidFill>
                            <a:srgbClr val="000000"/>
                          </a:solidFill>
                          <a:effectLst/>
                          <a:latin typeface="Calibri" panose="020F0502020204030204" pitchFamily="34" charset="0"/>
                        </a:rPr>
                        <a:t>-25,0 </a:t>
                      </a:r>
                    </a:p>
                  </a:txBody>
                  <a:tcPr marL="7620" marR="7620" marT="7620" marB="0" anchor="b">
                    <a:solidFill>
                      <a:srgbClr val="FFFF00"/>
                    </a:solidFill>
                  </a:tcPr>
                </a:tc>
                <a:tc>
                  <a:txBody>
                    <a:bodyPr/>
                    <a:lstStyle/>
                    <a:p>
                      <a:pPr algn="r" fontAlgn="b"/>
                      <a:r>
                        <a:rPr lang="fr-FR" sz="1800" b="0" i="0" u="none" strike="noStrike">
                          <a:solidFill>
                            <a:srgbClr val="000000"/>
                          </a:solidFill>
                          <a:effectLst/>
                          <a:latin typeface="Calibri" panose="020F0502020204030204" pitchFamily="34" charset="0"/>
                        </a:rPr>
                        <a:t>-50,0 </a:t>
                      </a:r>
                    </a:p>
                  </a:txBody>
                  <a:tcPr marL="7620" marR="7620" marT="7620" marB="0" anchor="b">
                    <a:solidFill>
                      <a:srgbClr val="FFFF00"/>
                    </a:solidFill>
                  </a:tcPr>
                </a:tc>
                <a:tc>
                  <a:txBody>
                    <a:bodyPr/>
                    <a:lstStyle/>
                    <a:p>
                      <a:pPr algn="r" fontAlgn="b"/>
                      <a:r>
                        <a:rPr lang="fr-FR" sz="1800" b="0" i="0" u="none" strike="noStrike">
                          <a:solidFill>
                            <a:srgbClr val="000000"/>
                          </a:solidFill>
                          <a:effectLst/>
                          <a:latin typeface="Calibri" panose="020F0502020204030204" pitchFamily="34" charset="0"/>
                        </a:rPr>
                        <a:t>-75,0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-100,0 </a:t>
                      </a:r>
                    </a:p>
                  </a:txBody>
                  <a:tcPr marL="7620" marR="7620" marT="7620" marB="0" anchor="b">
                    <a:solidFill>
                      <a:srgbClr val="FFFF00"/>
                    </a:solidFill>
                  </a:tcPr>
                </a:tc>
                <a:extLst>
                  <a:ext uri="{0D108BD9-81ED-4DB2-BD59-A6C34878D82A}">
                    <a16:rowId xmlns:a16="http://schemas.microsoft.com/office/drawing/2014/main" val="2057511132"/>
                  </a:ext>
                </a:extLst>
              </a:tr>
              <a:tr h="370840">
                <a:tc>
                  <a:txBody>
                    <a:bodyPr/>
                    <a:lstStyle/>
                    <a:p>
                      <a:pPr algn="l" fontAlgn="b"/>
                      <a:r>
                        <a:rPr lang="fr-FR" sz="1800" b="0" i="0" u="none" strike="noStrike">
                          <a:solidFill>
                            <a:srgbClr val="000000"/>
                          </a:solidFill>
                          <a:effectLst/>
                          <a:latin typeface="+mn-lt"/>
                        </a:rPr>
                        <a:t>Réception acompte</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300,0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190564"/>
                  </a:ext>
                </a:extLst>
              </a:tr>
              <a:tr h="370840">
                <a:tc>
                  <a:txBody>
                    <a:bodyPr/>
                    <a:lstStyle/>
                    <a:p>
                      <a:pPr algn="l" fontAlgn="b"/>
                      <a:r>
                        <a:rPr lang="fr-FR" sz="1800" b="0" i="0" u="none" strike="noStrike">
                          <a:solidFill>
                            <a:srgbClr val="000000"/>
                          </a:solidFill>
                          <a:effectLst/>
                          <a:latin typeface="+mn-lt"/>
                        </a:rPr>
                        <a:t>Salaires</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-17,0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88219484"/>
                  </a:ext>
                </a:extLst>
              </a:tr>
              <a:tr h="370840">
                <a:tc>
                  <a:txBody>
                    <a:bodyPr/>
                    <a:lstStyle/>
                    <a:p>
                      <a:pPr algn="l" fontAlgn="b"/>
                      <a:r>
                        <a:rPr lang="fr-FR" sz="1800" b="0" i="0" u="none" strike="noStrike">
                          <a:solidFill>
                            <a:srgbClr val="000000"/>
                          </a:solidFill>
                          <a:effectLst/>
                          <a:latin typeface="+mn-lt"/>
                        </a:rPr>
                        <a:t>Commande Piéces</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-90,0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35959994"/>
                  </a:ext>
                </a:extLst>
              </a:tr>
              <a:tr h="370840">
                <a:tc>
                  <a:txBody>
                    <a:bodyPr/>
                    <a:lstStyle/>
                    <a:p>
                      <a:pPr algn="l" fontAlgn="b"/>
                      <a:r>
                        <a:rPr lang="fr-FR" sz="1800" b="0" i="0" u="none" strike="noStrike">
                          <a:solidFill>
                            <a:srgbClr val="000000"/>
                          </a:solidFill>
                          <a:effectLst/>
                          <a:latin typeface="+mn-lt"/>
                        </a:rPr>
                        <a:t>Livraison Piéces M1</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-210,0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0733864"/>
                  </a:ext>
                </a:extLst>
              </a:tr>
              <a:tr h="370840">
                <a:tc>
                  <a:txBody>
                    <a:bodyPr/>
                    <a:lstStyle/>
                    <a:p>
                      <a:pPr algn="l" fontAlgn="b"/>
                      <a:r>
                        <a:rPr lang="fr-FR" sz="1800" b="0" i="0" u="none" strike="noStrike">
                          <a:solidFill>
                            <a:srgbClr val="000000"/>
                          </a:solidFill>
                          <a:effectLst/>
                          <a:latin typeface="+mn-lt"/>
                        </a:rPr>
                        <a:t>Autres Charges</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-8,0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7345"/>
                  </a:ext>
                </a:extLst>
              </a:tr>
              <a:tr h="370840">
                <a:tc>
                  <a:txBody>
                    <a:bodyPr/>
                    <a:lstStyle/>
                    <a:p>
                      <a:pPr algn="l" fontAlgn="b"/>
                      <a:r>
                        <a:rPr lang="fr-FR" sz="1800" b="0" i="0" u="none" strike="noStrike">
                          <a:solidFill>
                            <a:srgbClr val="000000"/>
                          </a:solidFill>
                          <a:effectLst/>
                          <a:latin typeface="+mn-lt"/>
                        </a:rPr>
                        <a:t>Règlement Solde Client </a:t>
                      </a: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800" b="0" i="0" u="none" strike="noStrike">
                          <a:solidFill>
                            <a:srgbClr val="000000"/>
                          </a:solidFill>
                          <a:effectLst/>
                          <a:latin typeface="Calibri" panose="020F0502020204030204" pitchFamily="34" charset="0"/>
                        </a:rPr>
                        <a:t>300,0 </a:t>
                      </a:r>
                    </a:p>
                  </a:txBody>
                  <a:tcPr marL="7620" marR="7620" marT="7620" marB="0" anchor="b"/>
                </a:tc>
                <a:extLst>
                  <a:ext uri="{0D108BD9-81ED-4DB2-BD59-A6C34878D82A}">
                    <a16:rowId xmlns:a16="http://schemas.microsoft.com/office/drawing/2014/main" val="1357525855"/>
                  </a:ext>
                </a:extLst>
              </a:tr>
              <a:tr h="370840">
                <a:tc>
                  <a:txBody>
                    <a:bodyPr/>
                    <a:lstStyle/>
                    <a:p>
                      <a:pPr algn="l" fontAlgn="b"/>
                      <a:r>
                        <a:rPr lang="fr-FR" sz="1800" b="0" i="0" u="none" strike="noStrike">
                          <a:solidFill>
                            <a:srgbClr val="000000"/>
                          </a:solidFill>
                          <a:effectLst/>
                          <a:latin typeface="+mn-lt"/>
                        </a:rPr>
                        <a:t>Tréso OUT</a:t>
                      </a:r>
                    </a:p>
                  </a:txBody>
                  <a:tcPr marL="7620" marR="7620" marT="7620" marB="0" anchor="b">
                    <a:solidFill>
                      <a:schemeClr val="accent5">
                        <a:lumMod val="60000"/>
                        <a:lumOff val="40000"/>
                      </a:schemeClr>
                    </a:solidFill>
                  </a:tcPr>
                </a:tc>
                <a:tc>
                  <a:txBody>
                    <a:bodyPr/>
                    <a:lstStyle/>
                    <a:p>
                      <a:pPr algn="r" fontAlgn="b"/>
                      <a:r>
                        <a:rPr lang="fr-FR" sz="1800" b="0" i="0" u="none" strike="noStrike">
                          <a:solidFill>
                            <a:srgbClr val="000000"/>
                          </a:solidFill>
                          <a:effectLst/>
                          <a:latin typeface="Calibri" panose="020F0502020204030204" pitchFamily="34" charset="0"/>
                        </a:rPr>
                        <a:t>260,0 </a:t>
                      </a:r>
                    </a:p>
                  </a:txBody>
                  <a:tcPr marL="7620" marR="7620" marT="7620" marB="0" anchor="b">
                    <a:solidFill>
                      <a:schemeClr val="accent5">
                        <a:lumMod val="60000"/>
                        <a:lumOff val="40000"/>
                      </a:schemeClr>
                    </a:solidFill>
                  </a:tcPr>
                </a:tc>
                <a:tc>
                  <a:txBody>
                    <a:bodyPr/>
                    <a:lstStyle/>
                    <a:p>
                      <a:pPr algn="r" fontAlgn="b"/>
                      <a:r>
                        <a:rPr lang="fr-FR" sz="1800" b="0" i="0" u="none" strike="noStrike">
                          <a:solidFill>
                            <a:srgbClr val="000000"/>
                          </a:solidFill>
                          <a:effectLst/>
                          <a:latin typeface="Calibri" panose="020F0502020204030204" pitchFamily="34" charset="0"/>
                        </a:rPr>
                        <a:t>235,0 </a:t>
                      </a:r>
                    </a:p>
                  </a:txBody>
                  <a:tcPr marL="7620" marR="7620" marT="7620" marB="0" anchor="b">
                    <a:solidFill>
                      <a:schemeClr val="accent5">
                        <a:lumMod val="60000"/>
                        <a:lumOff val="40000"/>
                      </a:schemeClr>
                    </a:solidFill>
                  </a:tcPr>
                </a:tc>
                <a:tc>
                  <a:txBody>
                    <a:bodyPr/>
                    <a:lstStyle/>
                    <a:p>
                      <a:pPr algn="r" fontAlgn="b"/>
                      <a:r>
                        <a:rPr lang="fr-FR" sz="1800" b="0" i="0" u="none" strike="noStrike">
                          <a:solidFill>
                            <a:srgbClr val="000000"/>
                          </a:solidFill>
                          <a:effectLst/>
                          <a:latin typeface="Calibri" panose="020F0502020204030204" pitchFamily="34" charset="0"/>
                        </a:rPr>
                        <a:t>0,0 </a:t>
                      </a:r>
                    </a:p>
                  </a:txBody>
                  <a:tcPr marL="7620" marR="7620" marT="7620" marB="0" anchor="b">
                    <a:solidFill>
                      <a:schemeClr val="accent5">
                        <a:lumMod val="60000"/>
                        <a:lumOff val="40000"/>
                      </a:schemeClr>
                    </a:solidFill>
                  </a:tcPr>
                </a:tc>
                <a:tc>
                  <a:txBody>
                    <a:bodyPr/>
                    <a:lstStyle/>
                    <a:p>
                      <a:pPr algn="r" fontAlgn="b"/>
                      <a:r>
                        <a:rPr lang="fr-FR" sz="1800" b="0" i="0" u="none" strike="noStrike" dirty="0">
                          <a:solidFill>
                            <a:srgbClr val="000000"/>
                          </a:solidFill>
                          <a:effectLst/>
                          <a:latin typeface="Calibri" panose="020F0502020204030204" pitchFamily="34" charset="0"/>
                        </a:rPr>
                        <a:t>-25,0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-50,0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-75,0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-100,0 </a:t>
                      </a:r>
                    </a:p>
                  </a:txBody>
                  <a:tcPr marL="7620" marR="7620" marT="7620" marB="0" anchor="b">
                    <a:solidFill>
                      <a:srgbClr val="FFFF00"/>
                    </a:solidFill>
                  </a:tcPr>
                </a:tc>
                <a:tc>
                  <a:txBody>
                    <a:bodyPr/>
                    <a:lstStyle/>
                    <a:p>
                      <a:pPr algn="r" fontAlgn="b"/>
                      <a:r>
                        <a:rPr lang="fr-FR" sz="1800" b="0" i="0" u="none" strike="noStrike" dirty="0">
                          <a:solidFill>
                            <a:srgbClr val="000000"/>
                          </a:solidFill>
                          <a:effectLst/>
                          <a:latin typeface="Calibri" panose="020F0502020204030204" pitchFamily="34" charset="0"/>
                        </a:rPr>
                        <a:t>200,0 </a:t>
                      </a:r>
                    </a:p>
                  </a:txBody>
                  <a:tcPr marL="7620" marR="7620" marT="7620" marB="0" anchor="b">
                    <a:solidFill>
                      <a:schemeClr val="accent5">
                        <a:lumMod val="60000"/>
                        <a:lumOff val="40000"/>
                      </a:schemeClr>
                    </a:solidFill>
                  </a:tcPr>
                </a:tc>
                <a:extLst>
                  <a:ext uri="{0D108BD9-81ED-4DB2-BD59-A6C34878D82A}">
                    <a16:rowId xmlns:a16="http://schemas.microsoft.com/office/drawing/2014/main" val="2863497453"/>
                  </a:ext>
                </a:extLst>
              </a:tr>
            </a:tbl>
          </a:graphicData>
        </a:graphic>
      </p:graphicFrame>
      <p:sp>
        <p:nvSpPr>
          <p:cNvPr id="4" name="Espace réservé du pied de page 3">
            <a:extLst>
              <a:ext uri="{FF2B5EF4-FFF2-40B4-BE49-F238E27FC236}">
                <a16:creationId xmlns:a16="http://schemas.microsoft.com/office/drawing/2014/main" id="{971E64B7-EA74-11E2-2102-8028FE5BE94C}"/>
              </a:ext>
            </a:extLst>
          </p:cNvPr>
          <p:cNvSpPr>
            <a:spLocks noGrp="1"/>
          </p:cNvSpPr>
          <p:nvPr>
            <p:ph type="ftr" sz="quarter" idx="11"/>
          </p:nvPr>
        </p:nvSpPr>
        <p:spPr/>
        <p:txBody>
          <a:bodyPr/>
          <a:lstStyle/>
          <a:p>
            <a:pPr>
              <a:defRPr/>
            </a:pPr>
            <a:r>
              <a:rPr lang="sv-SE" altLang="fr-FR"/>
              <a:t>2024.06.ENS_STRATEGIE_COMPTA_ANAFI</a:t>
            </a:r>
            <a:endParaRPr lang="fr-FR" altLang="fr-FR"/>
          </a:p>
        </p:txBody>
      </p:sp>
      <p:sp>
        <p:nvSpPr>
          <p:cNvPr id="3" name="ZoneTexte 2">
            <a:extLst>
              <a:ext uri="{FF2B5EF4-FFF2-40B4-BE49-F238E27FC236}">
                <a16:creationId xmlns:a16="http://schemas.microsoft.com/office/drawing/2014/main" id="{EDFCF078-D275-AEFF-52D7-A0411B3BBF60}"/>
              </a:ext>
            </a:extLst>
          </p:cNvPr>
          <p:cNvSpPr txBox="1"/>
          <p:nvPr/>
        </p:nvSpPr>
        <p:spPr>
          <a:xfrm>
            <a:off x="3831103" y="1799700"/>
            <a:ext cx="1188000" cy="3742006"/>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0C92FD8A-8C9B-B42F-4C89-73CDF796B433}"/>
              </a:ext>
            </a:extLst>
          </p:cNvPr>
          <p:cNvSpPr txBox="1"/>
          <p:nvPr/>
        </p:nvSpPr>
        <p:spPr>
          <a:xfrm>
            <a:off x="4954172" y="1805294"/>
            <a:ext cx="1188000" cy="3742006"/>
          </a:xfrm>
          <a:prstGeom prst="rect">
            <a:avLst/>
          </a:prstGeom>
          <a:solidFill>
            <a:schemeClr val="bg1"/>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AA34FCBE-B5ED-CB53-5A5F-CFE72A625A74}"/>
              </a:ext>
            </a:extLst>
          </p:cNvPr>
          <p:cNvSpPr txBox="1"/>
          <p:nvPr/>
        </p:nvSpPr>
        <p:spPr>
          <a:xfrm>
            <a:off x="6114755" y="1791226"/>
            <a:ext cx="1188000" cy="3742006"/>
          </a:xfrm>
          <a:prstGeom prst="rect">
            <a:avLst/>
          </a:prstGeom>
          <a:solidFill>
            <a:schemeClr val="bg1"/>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F9DBAD8D-1C84-47AB-008D-A58FE4588BB1}"/>
              </a:ext>
            </a:extLst>
          </p:cNvPr>
          <p:cNvSpPr txBox="1"/>
          <p:nvPr/>
        </p:nvSpPr>
        <p:spPr>
          <a:xfrm>
            <a:off x="7305824" y="1798260"/>
            <a:ext cx="1188000" cy="3742006"/>
          </a:xfrm>
          <a:prstGeom prst="rect">
            <a:avLst/>
          </a:prstGeom>
          <a:solidFill>
            <a:schemeClr val="bg1"/>
          </a:solidFill>
        </p:spPr>
        <p:txBody>
          <a:bodyPr wrap="square" rtlCol="0">
            <a:spAutoFit/>
          </a:bodyPr>
          <a:lstStyle/>
          <a:p>
            <a:endParaRPr lang="fr-FR" dirty="0"/>
          </a:p>
        </p:txBody>
      </p:sp>
      <p:sp>
        <p:nvSpPr>
          <p:cNvPr id="9" name="ZoneTexte 8">
            <a:extLst>
              <a:ext uri="{FF2B5EF4-FFF2-40B4-BE49-F238E27FC236}">
                <a16:creationId xmlns:a16="http://schemas.microsoft.com/office/drawing/2014/main" id="{084867A4-49FD-9A57-F767-4A7895E427AD}"/>
              </a:ext>
            </a:extLst>
          </p:cNvPr>
          <p:cNvSpPr txBox="1"/>
          <p:nvPr/>
        </p:nvSpPr>
        <p:spPr>
          <a:xfrm>
            <a:off x="8459375" y="1791226"/>
            <a:ext cx="1188000" cy="3742006"/>
          </a:xfrm>
          <a:prstGeom prst="rect">
            <a:avLst/>
          </a:prstGeom>
          <a:solidFill>
            <a:schemeClr val="bg1"/>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F375B41F-B6DF-AFCE-C420-990A94370B6F}"/>
              </a:ext>
            </a:extLst>
          </p:cNvPr>
          <p:cNvSpPr txBox="1"/>
          <p:nvPr/>
        </p:nvSpPr>
        <p:spPr>
          <a:xfrm>
            <a:off x="9652779" y="1788356"/>
            <a:ext cx="1188000" cy="3742006"/>
          </a:xfrm>
          <a:prstGeom prst="rect">
            <a:avLst/>
          </a:prstGeom>
          <a:solidFill>
            <a:schemeClr val="bg1"/>
          </a:solidFill>
        </p:spPr>
        <p:txBody>
          <a:bodyPr wrap="square" rtlCol="0">
            <a:spAutoFit/>
          </a:bodyPr>
          <a:lstStyle/>
          <a:p>
            <a:endParaRPr lang="fr-FR" dirty="0"/>
          </a:p>
        </p:txBody>
      </p:sp>
      <p:sp>
        <p:nvSpPr>
          <p:cNvPr id="11" name="ZoneTexte 10">
            <a:extLst>
              <a:ext uri="{FF2B5EF4-FFF2-40B4-BE49-F238E27FC236}">
                <a16:creationId xmlns:a16="http://schemas.microsoft.com/office/drawing/2014/main" id="{8CD6CE74-F265-81B0-82FA-FFA755199308}"/>
              </a:ext>
            </a:extLst>
          </p:cNvPr>
          <p:cNvSpPr txBox="1"/>
          <p:nvPr/>
        </p:nvSpPr>
        <p:spPr>
          <a:xfrm>
            <a:off x="10820400" y="1799700"/>
            <a:ext cx="1188000" cy="3742006"/>
          </a:xfrm>
          <a:prstGeom prst="rect">
            <a:avLst/>
          </a:prstGeom>
          <a:solidFill>
            <a:schemeClr val="bg1"/>
          </a:solidFill>
        </p:spPr>
        <p:txBody>
          <a:bodyPr wrap="square" rtlCol="0">
            <a:spAutoFit/>
          </a:bodyPr>
          <a:lstStyle/>
          <a:p>
            <a:endParaRPr lang="fr-FR" dirty="0"/>
          </a:p>
        </p:txBody>
      </p:sp>
      <p:pic>
        <p:nvPicPr>
          <p:cNvPr id="13" name="Image 12">
            <a:extLst>
              <a:ext uri="{FF2B5EF4-FFF2-40B4-BE49-F238E27FC236}">
                <a16:creationId xmlns:a16="http://schemas.microsoft.com/office/drawing/2014/main" id="{B7A8708D-92A2-45CA-E286-0F30A18CEADC}"/>
              </a:ext>
            </a:extLst>
          </p:cNvPr>
          <p:cNvPicPr>
            <a:picLocks noChangeAspect="1"/>
          </p:cNvPicPr>
          <p:nvPr/>
        </p:nvPicPr>
        <p:blipFill>
          <a:blip r:embed="rId3"/>
          <a:stretch>
            <a:fillRect/>
          </a:stretch>
        </p:blipFill>
        <p:spPr>
          <a:xfrm>
            <a:off x="6179686" y="4938932"/>
            <a:ext cx="1188000" cy="1202667"/>
          </a:xfrm>
          <a:prstGeom prst="rect">
            <a:avLst/>
          </a:prstGeom>
        </p:spPr>
      </p:pic>
      <p:pic>
        <p:nvPicPr>
          <p:cNvPr id="15" name="Image 14">
            <a:extLst>
              <a:ext uri="{FF2B5EF4-FFF2-40B4-BE49-F238E27FC236}">
                <a16:creationId xmlns:a16="http://schemas.microsoft.com/office/drawing/2014/main" id="{3906FCCD-638E-B65F-1FF3-CE4004A0F442}"/>
              </a:ext>
            </a:extLst>
          </p:cNvPr>
          <p:cNvPicPr>
            <a:picLocks noChangeAspect="1"/>
          </p:cNvPicPr>
          <p:nvPr/>
        </p:nvPicPr>
        <p:blipFill>
          <a:blip r:embed="rId4"/>
          <a:stretch>
            <a:fillRect/>
          </a:stretch>
        </p:blipFill>
        <p:spPr>
          <a:xfrm>
            <a:off x="9717710" y="4769772"/>
            <a:ext cx="1278624" cy="1853627"/>
          </a:xfrm>
          <a:prstGeom prst="rect">
            <a:avLst/>
          </a:prstGeom>
        </p:spPr>
      </p:pic>
    </p:spTree>
    <p:extLst>
      <p:ext uri="{BB962C8B-B14F-4D97-AF65-F5344CB8AC3E}">
        <p14:creationId xmlns:p14="http://schemas.microsoft.com/office/powerpoint/2010/main" val="26447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525829B-CDCA-E9A4-D023-F313BB1C4E7D}"/>
              </a:ext>
            </a:extLst>
          </p:cNvPr>
          <p:cNvPicPr>
            <a:picLocks noChangeAspect="1"/>
          </p:cNvPicPr>
          <p:nvPr/>
        </p:nvPicPr>
        <p:blipFill rotWithShape="1">
          <a:blip r:embed="rId3"/>
          <a:srcRect t="23987"/>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5181C326-C253-84DF-2FB7-DB1954CECF95}"/>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Merci pour </a:t>
            </a:r>
            <a:r>
              <a:rPr lang="en-US" sz="5200" dirty="0" err="1">
                <a:solidFill>
                  <a:srgbClr val="FFFFFF"/>
                </a:solidFill>
              </a:rPr>
              <a:t>votre</a:t>
            </a:r>
            <a:r>
              <a:rPr lang="en-US" sz="5200" dirty="0">
                <a:solidFill>
                  <a:srgbClr val="FFFFFF"/>
                </a:solidFill>
              </a:rPr>
              <a:t> attention ..</a:t>
            </a:r>
          </a:p>
        </p:txBody>
      </p:sp>
      <p:sp>
        <p:nvSpPr>
          <p:cNvPr id="6" name="Espace réservé du texte 5">
            <a:extLst>
              <a:ext uri="{FF2B5EF4-FFF2-40B4-BE49-F238E27FC236}">
                <a16:creationId xmlns:a16="http://schemas.microsoft.com/office/drawing/2014/main" id="{C38C77EE-3BB6-2907-832C-0D7A8601F77F}"/>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rPr>
              <a:t>Impatient et </a:t>
            </a:r>
            <a:r>
              <a:rPr lang="en-US" dirty="0" err="1">
                <a:solidFill>
                  <a:srgbClr val="FFFFFF"/>
                </a:solidFill>
              </a:rPr>
              <a:t>curieux</a:t>
            </a:r>
            <a:r>
              <a:rPr lang="en-US" dirty="0">
                <a:solidFill>
                  <a:srgbClr val="FFFFFF"/>
                </a:solidFill>
              </a:rPr>
              <a:t> de </a:t>
            </a:r>
            <a:r>
              <a:rPr lang="en-US" dirty="0" err="1">
                <a:solidFill>
                  <a:srgbClr val="FFFFFF"/>
                </a:solidFill>
              </a:rPr>
              <a:t>voir</a:t>
            </a:r>
            <a:r>
              <a:rPr lang="en-US" dirty="0">
                <a:solidFill>
                  <a:srgbClr val="FFFFFF"/>
                </a:solidFill>
              </a:rPr>
              <a:t> </a:t>
            </a:r>
            <a:r>
              <a:rPr lang="en-US" dirty="0" err="1">
                <a:solidFill>
                  <a:srgbClr val="FFFFFF"/>
                </a:solidFill>
              </a:rPr>
              <a:t>ce</a:t>
            </a:r>
            <a:r>
              <a:rPr lang="en-US" dirty="0">
                <a:solidFill>
                  <a:srgbClr val="FFFFFF"/>
                </a:solidFill>
              </a:rPr>
              <a:t> que </a:t>
            </a:r>
            <a:r>
              <a:rPr lang="en-US" dirty="0" err="1">
                <a:solidFill>
                  <a:srgbClr val="FFFFFF"/>
                </a:solidFill>
              </a:rPr>
              <a:t>vous</a:t>
            </a:r>
            <a:r>
              <a:rPr lang="en-US" dirty="0">
                <a:solidFill>
                  <a:srgbClr val="FFFFFF"/>
                </a:solidFill>
              </a:rPr>
              <a:t> </a:t>
            </a:r>
            <a:r>
              <a:rPr lang="en-US" dirty="0" err="1">
                <a:solidFill>
                  <a:srgbClr val="FFFFFF"/>
                </a:solidFill>
              </a:rPr>
              <a:t>allez</a:t>
            </a:r>
            <a:r>
              <a:rPr lang="en-US" dirty="0">
                <a:solidFill>
                  <a:srgbClr val="FFFFFF"/>
                </a:solidFill>
              </a:rPr>
              <a:t> </a:t>
            </a:r>
            <a:r>
              <a:rPr lang="en-US" dirty="0" err="1">
                <a:solidFill>
                  <a:srgbClr val="FFFFFF"/>
                </a:solidFill>
              </a:rPr>
              <a:t>découvrir</a:t>
            </a:r>
            <a:r>
              <a:rPr lang="en-US" dirty="0">
                <a:solidFill>
                  <a:srgbClr val="FFFFFF"/>
                </a:solidFill>
              </a:rPr>
              <a:t>.</a:t>
            </a:r>
          </a:p>
        </p:txBody>
      </p:sp>
      <p:sp>
        <p:nvSpPr>
          <p:cNvPr id="4" name="Espace réservé du pied de page 3">
            <a:extLst>
              <a:ext uri="{FF2B5EF4-FFF2-40B4-BE49-F238E27FC236}">
                <a16:creationId xmlns:a16="http://schemas.microsoft.com/office/drawing/2014/main" id="{83A773D4-07C8-4C83-1CE1-A1C16DC8775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altLang="fr-FR" kern="1200">
                <a:solidFill>
                  <a:srgbClr val="FFFFFF"/>
                </a:solidFill>
                <a:latin typeface="Calibri" panose="020F0502020204030204"/>
                <a:ea typeface="+mn-ea"/>
                <a:cs typeface="+mn-cs"/>
              </a:rPr>
              <a:t>2024.06.ENS_STRATEGIE_COMPTA_ANAFI</a:t>
            </a:r>
          </a:p>
        </p:txBody>
      </p:sp>
    </p:spTree>
    <p:extLst>
      <p:ext uri="{BB962C8B-B14F-4D97-AF65-F5344CB8AC3E}">
        <p14:creationId xmlns:p14="http://schemas.microsoft.com/office/powerpoint/2010/main" val="232532050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2C8EB-BEB8-0A4F-A875-256A16482899}"/>
              </a:ext>
            </a:extLst>
          </p:cNvPr>
          <p:cNvSpPr>
            <a:spLocks noGrp="1"/>
          </p:cNvSpPr>
          <p:nvPr>
            <p:ph type="title"/>
          </p:nvPr>
        </p:nvSpPr>
        <p:spPr/>
        <p:txBody>
          <a:bodyPr/>
          <a:lstStyle/>
          <a:p>
            <a:pPr algn="ctr"/>
            <a:r>
              <a:rPr lang="fr-FR" dirty="0" err="1"/>
              <a:t>Take</a:t>
            </a:r>
            <a:r>
              <a:rPr lang="fr-FR" dirty="0"/>
              <a:t> </a:t>
            </a:r>
            <a:r>
              <a:rPr lang="fr-FR" dirty="0" err="1"/>
              <a:t>Away</a:t>
            </a:r>
            <a:r>
              <a:rPr lang="fr-FR" dirty="0"/>
              <a:t> </a:t>
            </a:r>
          </a:p>
        </p:txBody>
      </p:sp>
      <p:sp>
        <p:nvSpPr>
          <p:cNvPr id="4" name="Espace réservé du pied de page 3">
            <a:extLst>
              <a:ext uri="{FF2B5EF4-FFF2-40B4-BE49-F238E27FC236}">
                <a16:creationId xmlns:a16="http://schemas.microsoft.com/office/drawing/2014/main" id="{F9C7D51E-D8E9-AD2D-CF2B-90CFBC81EF22}"/>
              </a:ext>
            </a:extLst>
          </p:cNvPr>
          <p:cNvSpPr>
            <a:spLocks noGrp="1"/>
          </p:cNvSpPr>
          <p:nvPr>
            <p:ph type="ftr" sz="quarter" idx="11"/>
          </p:nvPr>
        </p:nvSpPr>
        <p:spPr/>
        <p:txBody>
          <a:bodyPr/>
          <a:lstStyle/>
          <a:p>
            <a:pPr>
              <a:defRPr/>
            </a:pPr>
            <a:r>
              <a:rPr lang="sv-SE" altLang="fr-FR" dirty="0"/>
              <a:t>2024.06.ENS_STRATEGIE_COMPTA_ANAFI</a:t>
            </a:r>
            <a:endParaRPr lang="fr-FR" altLang="fr-FR" dirty="0"/>
          </a:p>
        </p:txBody>
      </p:sp>
      <p:sp>
        <p:nvSpPr>
          <p:cNvPr id="6" name="ZoneTexte 5">
            <a:extLst>
              <a:ext uri="{FF2B5EF4-FFF2-40B4-BE49-F238E27FC236}">
                <a16:creationId xmlns:a16="http://schemas.microsoft.com/office/drawing/2014/main" id="{338FA7DC-028A-8A35-8BEC-299D35BE00DF}"/>
              </a:ext>
            </a:extLst>
          </p:cNvPr>
          <p:cNvSpPr txBox="1"/>
          <p:nvPr/>
        </p:nvSpPr>
        <p:spPr>
          <a:xfrm>
            <a:off x="814917" y="1296785"/>
            <a:ext cx="10324138" cy="5370701"/>
          </a:xfrm>
          <a:prstGeom prst="rect">
            <a:avLst/>
          </a:prstGeom>
          <a:noFill/>
        </p:spPr>
        <p:txBody>
          <a:bodyPr wrap="square" rtlCol="0">
            <a:spAutoFit/>
          </a:bodyPr>
          <a:lstStyle/>
          <a:p>
            <a:pPr marL="342900" indent="-342900" fontAlgn="t">
              <a:lnSpc>
                <a:spcPts val="1900"/>
              </a:lnSpc>
              <a:spcBef>
                <a:spcPts val="600"/>
              </a:spcBef>
              <a:buFont typeface="+mj-lt"/>
              <a:buAutoNum type="arabicPeriod"/>
            </a:pPr>
            <a:r>
              <a:rPr lang="fr-FR" dirty="0">
                <a:latin typeface="Segoe UI" panose="020B0502040204020203" pitchFamily="34" charset="0"/>
              </a:rPr>
              <a:t>L’entreprise est un projet finalisé qui doit se doter d’objectifs clairs, mesurables et temporellement définis pour guider son action.</a:t>
            </a:r>
          </a:p>
          <a:p>
            <a:pPr marL="342900" indent="-342900" fontAlgn="t">
              <a:lnSpc>
                <a:spcPts val="1900"/>
              </a:lnSpc>
              <a:spcBef>
                <a:spcPts val="600"/>
              </a:spcBef>
              <a:buFont typeface="+mj-lt"/>
              <a:buAutoNum type="arabicPeriod"/>
            </a:pPr>
            <a:r>
              <a:rPr lang="fr-FR" dirty="0">
                <a:latin typeface="Segoe UI" panose="020B0502040204020203" pitchFamily="34" charset="0"/>
              </a:rPr>
              <a:t>La différence fondamentale entre le monde universitaire et l’entreprise réside dans le rapport au temps, à l’argent et à la finalité des projets.</a:t>
            </a:r>
          </a:p>
          <a:p>
            <a:pPr marL="342900" lvl="0" indent="-342900" fontAlgn="t">
              <a:lnSpc>
                <a:spcPts val="1900"/>
              </a:lnSpc>
              <a:spcBef>
                <a:spcPts val="600"/>
              </a:spcBef>
              <a:buFont typeface="+mj-lt"/>
              <a:buAutoNum type="arabicPeriod"/>
              <a:defRPr/>
            </a:pPr>
            <a:r>
              <a:rPr lang="fr-FR" dirty="0">
                <a:latin typeface="Segoe UI" panose="020B0502040204020203" pitchFamily="34" charset="0"/>
              </a:rPr>
              <a:t>La stratégie est un art du choix et du renoncement visant à construire des avantages concurrentiels défendables. </a:t>
            </a:r>
          </a:p>
          <a:p>
            <a:pPr marL="342900" indent="-342900" fontAlgn="t">
              <a:lnSpc>
                <a:spcPts val="1900"/>
              </a:lnSpc>
              <a:spcBef>
                <a:spcPts val="600"/>
              </a:spcBef>
              <a:buFont typeface="+mj-lt"/>
              <a:buAutoNum type="arabicPeriod"/>
            </a:pPr>
            <a:r>
              <a:rPr lang="fr-FR" dirty="0">
                <a:latin typeface="Segoe UI" panose="020B0502040204020203" pitchFamily="34" charset="0"/>
              </a:rPr>
              <a:t>La stratégie d’entreprise fixe un cap, décliné en objectifs intermédiaires et en actions opérationnelles quotidiennes.</a:t>
            </a:r>
          </a:p>
          <a:p>
            <a:pPr marL="342900" indent="-342900" fontAlgn="t">
              <a:lnSpc>
                <a:spcPts val="1900"/>
              </a:lnSpc>
              <a:spcBef>
                <a:spcPts val="600"/>
              </a:spcBef>
              <a:buFont typeface="+mj-lt"/>
              <a:buAutoNum type="arabicPeriod"/>
            </a:pPr>
            <a:r>
              <a:rPr lang="fr-FR" dirty="0">
                <a:latin typeface="Segoe UI" panose="020B0502040204020203" pitchFamily="34" charset="0"/>
              </a:rPr>
              <a:t>La création de valeur repose sur la capacité à résoudre un problème client mieux que les concurrents dans un cadre de rentabilité durable. </a:t>
            </a:r>
          </a:p>
          <a:p>
            <a:pPr marL="342900" indent="-342900" fontAlgn="t">
              <a:lnSpc>
                <a:spcPts val="1900"/>
              </a:lnSpc>
              <a:spcBef>
                <a:spcPts val="600"/>
              </a:spcBef>
              <a:buFont typeface="+mj-lt"/>
              <a:buAutoNum type="arabicPeriod"/>
            </a:pPr>
            <a:r>
              <a:rPr lang="fr-FR" dirty="0">
                <a:latin typeface="Segoe UI" panose="020B0502040204020203" pitchFamily="34" charset="0"/>
              </a:rPr>
              <a:t>Le modèle CANVAS permet d’analyser la cohérence globale d’un modèle économique à travers neuf piliers clés. </a:t>
            </a:r>
          </a:p>
          <a:p>
            <a:pPr marL="342900" indent="-342900" fontAlgn="t">
              <a:lnSpc>
                <a:spcPts val="1900"/>
              </a:lnSpc>
              <a:spcBef>
                <a:spcPts val="600"/>
              </a:spcBef>
              <a:buFont typeface="+mj-lt"/>
              <a:buAutoNum type="arabicPeriod"/>
            </a:pPr>
            <a:r>
              <a:rPr lang="fr-FR" dirty="0">
                <a:latin typeface="Segoe UI" panose="020B0502040204020203" pitchFamily="34" charset="0"/>
              </a:rPr>
              <a:t>Le business plan traduit la stratégie en projections financières afin d’évaluer la rentabilité, la solvabilité et les besoins de trésorerie. </a:t>
            </a:r>
          </a:p>
          <a:p>
            <a:pPr marL="342900" indent="-342900" fontAlgn="t">
              <a:lnSpc>
                <a:spcPts val="1900"/>
              </a:lnSpc>
              <a:spcBef>
                <a:spcPts val="600"/>
              </a:spcBef>
              <a:buFont typeface="+mj-lt"/>
              <a:buAutoNum type="arabicPeriod"/>
            </a:pPr>
            <a:r>
              <a:rPr lang="fr-FR" dirty="0">
                <a:latin typeface="Segoe UI" panose="020B0502040204020203" pitchFamily="34" charset="0"/>
              </a:rPr>
              <a:t>La comptabilité fournit une image fidèle de la situation financière et constitue un outil central d’aide à la décision. </a:t>
            </a:r>
          </a:p>
          <a:p>
            <a:pPr marL="342900" indent="-342900" fontAlgn="t">
              <a:lnSpc>
                <a:spcPts val="1900"/>
              </a:lnSpc>
              <a:spcBef>
                <a:spcPts val="600"/>
              </a:spcBef>
              <a:buFont typeface="+mj-lt"/>
              <a:buAutoNum type="arabicPeriod"/>
            </a:pPr>
            <a:r>
              <a:rPr lang="fr-FR" dirty="0">
                <a:latin typeface="Segoe UI" panose="020B0502040204020203" pitchFamily="34" charset="0"/>
              </a:rPr>
              <a:t>L’analyse financière vise à apprécier l’équilibre financier, en comprendre les causes et proposer des actions correctrices.</a:t>
            </a:r>
          </a:p>
          <a:p>
            <a:endParaRPr lang="fr-FR" dirty="0"/>
          </a:p>
        </p:txBody>
      </p:sp>
      <p:sp>
        <p:nvSpPr>
          <p:cNvPr id="8" name="Espace réservé du tableau 7">
            <a:extLst>
              <a:ext uri="{FF2B5EF4-FFF2-40B4-BE49-F238E27FC236}">
                <a16:creationId xmlns:a16="http://schemas.microsoft.com/office/drawing/2014/main" id="{0E3FBB0C-FDCB-2A7E-4B7B-AD9675EE11CF}"/>
              </a:ext>
            </a:extLst>
          </p:cNvPr>
          <p:cNvSpPr>
            <a:spLocks noGrp="1"/>
          </p:cNvSpPr>
          <p:nvPr>
            <p:ph type="tbl" idx="1"/>
          </p:nvPr>
        </p:nvSpPr>
        <p:spPr>
          <a:xfrm>
            <a:off x="609600" y="1242796"/>
            <a:ext cx="10972800" cy="5113553"/>
          </a:xfrm>
        </p:spPr>
        <p:txBody>
          <a:bodyPr/>
          <a:lstStyle/>
          <a:p>
            <a:endParaRPr lang="fr-FR"/>
          </a:p>
        </p:txBody>
      </p:sp>
    </p:spTree>
    <p:extLst>
      <p:ext uri="{BB962C8B-B14F-4D97-AF65-F5344CB8AC3E}">
        <p14:creationId xmlns:p14="http://schemas.microsoft.com/office/powerpoint/2010/main" val="192931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0"/>
                                        <p:tgtEl>
                                          <p:spTgt spid="6">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0"/>
                                        <p:tgtEl>
                                          <p:spTgt spid="6">
                                            <p:txEl>
                                              <p:pRg st="1" end="1"/>
                                            </p:txEl>
                                          </p:spTgt>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0"/>
                                        <p:tgtEl>
                                          <p:spTgt spid="6">
                                            <p:txEl>
                                              <p:pRg st="2" end="2"/>
                                            </p:txEl>
                                          </p:spTgt>
                                        </p:tgtEl>
                                      </p:cBhvr>
                                    </p:animEffect>
                                  </p:childTnLst>
                                </p:cTn>
                              </p:par>
                            </p:childTnLst>
                          </p:cTn>
                        </p:par>
                        <p:par>
                          <p:cTn id="16" fill="hold">
                            <p:stCondLst>
                              <p:cond delay="150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0"/>
                                        <p:tgtEl>
                                          <p:spTgt spid="6">
                                            <p:txEl>
                                              <p:pRg st="3" end="3"/>
                                            </p:txEl>
                                          </p:spTgt>
                                        </p:tgtEl>
                                      </p:cBhvr>
                                    </p:animEffect>
                                  </p:childTnLst>
                                </p:cTn>
                              </p:par>
                            </p:childTnLst>
                          </p:cTn>
                        </p:par>
                        <p:par>
                          <p:cTn id="20" fill="hold">
                            <p:stCondLst>
                              <p:cond delay="20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0"/>
                                        <p:tgtEl>
                                          <p:spTgt spid="6">
                                            <p:txEl>
                                              <p:pRg st="4" end="4"/>
                                            </p:txEl>
                                          </p:spTgt>
                                        </p:tgtEl>
                                      </p:cBhvr>
                                    </p:animEffect>
                                  </p:childTnLst>
                                </p:cTn>
                              </p:par>
                            </p:childTnLst>
                          </p:cTn>
                        </p:par>
                        <p:par>
                          <p:cTn id="24" fill="hold">
                            <p:stCondLst>
                              <p:cond delay="250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0"/>
                                        <p:tgtEl>
                                          <p:spTgt spid="6">
                                            <p:txEl>
                                              <p:pRg st="5" end="5"/>
                                            </p:txEl>
                                          </p:spTgt>
                                        </p:tgtEl>
                                      </p:cBhvr>
                                    </p:animEffect>
                                  </p:childTnLst>
                                </p:cTn>
                              </p:par>
                            </p:childTnLst>
                          </p:cTn>
                        </p:par>
                        <p:par>
                          <p:cTn id="28" fill="hold">
                            <p:stCondLst>
                              <p:cond delay="30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0"/>
                                        <p:tgtEl>
                                          <p:spTgt spid="6">
                                            <p:txEl>
                                              <p:pRg st="6" end="6"/>
                                            </p:txEl>
                                          </p:spTgt>
                                        </p:tgtEl>
                                      </p:cBhvr>
                                    </p:animEffect>
                                  </p:childTnLst>
                                </p:cTn>
                              </p:par>
                            </p:childTnLst>
                          </p:cTn>
                        </p:par>
                        <p:par>
                          <p:cTn id="32" fill="hold">
                            <p:stCondLst>
                              <p:cond delay="35000"/>
                            </p:stCondLst>
                            <p:childTnLst>
                              <p:par>
                                <p:cTn id="33" presetID="10"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0"/>
                                        <p:tgtEl>
                                          <p:spTgt spid="6">
                                            <p:txEl>
                                              <p:pRg st="7" end="7"/>
                                            </p:txEl>
                                          </p:spTgt>
                                        </p:tgtEl>
                                      </p:cBhvr>
                                    </p:animEffect>
                                  </p:childTnLst>
                                </p:cTn>
                              </p:par>
                            </p:childTnLst>
                          </p:cTn>
                        </p:par>
                        <p:par>
                          <p:cTn id="36" fill="hold">
                            <p:stCondLst>
                              <p:cond delay="40000"/>
                            </p:stCondLst>
                            <p:childTnLst>
                              <p:par>
                                <p:cTn id="37" presetID="10"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F3F2E-2222-B694-E767-1F64D2D29460}"/>
              </a:ext>
            </a:extLst>
          </p:cNvPr>
          <p:cNvSpPr>
            <a:spLocks noGrp="1"/>
          </p:cNvSpPr>
          <p:nvPr>
            <p:ph type="title"/>
          </p:nvPr>
        </p:nvSpPr>
        <p:spPr/>
        <p:txBody>
          <a:bodyPr/>
          <a:lstStyle/>
          <a:p>
            <a:r>
              <a:rPr lang="fr-FR" dirty="0"/>
              <a:t>Valeur &amp; Prix</a:t>
            </a:r>
          </a:p>
        </p:txBody>
      </p:sp>
      <p:sp>
        <p:nvSpPr>
          <p:cNvPr id="3" name="Espace réservé du contenu 2">
            <a:extLst>
              <a:ext uri="{FF2B5EF4-FFF2-40B4-BE49-F238E27FC236}">
                <a16:creationId xmlns:a16="http://schemas.microsoft.com/office/drawing/2014/main" id="{C7246A26-D088-A91E-5F6B-2850A97C0E91}"/>
              </a:ext>
            </a:extLst>
          </p:cNvPr>
          <p:cNvSpPr>
            <a:spLocks noGrp="1"/>
          </p:cNvSpPr>
          <p:nvPr>
            <p:ph idx="1"/>
          </p:nvPr>
        </p:nvSpPr>
        <p:spPr/>
        <p:txBody>
          <a:bodyPr/>
          <a:lstStyle/>
          <a:p>
            <a:r>
              <a:rPr lang="fr-FR" dirty="0"/>
              <a:t>Le Prix, c’est ce que l’on paye. La Valeur c’est ce que l’on obtient.</a:t>
            </a:r>
          </a:p>
          <a:p>
            <a:r>
              <a:rPr lang="fr-FR" dirty="0"/>
              <a:t>Le succès d’une entreprise repose sur sa capacité à proposer une solution à un problème (besoin) de ses clients dans un rapport qualité/prix  plus attractif que ses concurrents et pour un profit (Prix-coût) maximum.</a:t>
            </a:r>
          </a:p>
          <a:p>
            <a:r>
              <a:rPr lang="fr-FR" dirty="0"/>
              <a:t>Problème =&gt; Solution =&gt; Valeur =&gt; Prix =&gt; Coûts =&gt; Profits.</a:t>
            </a:r>
          </a:p>
        </p:txBody>
      </p:sp>
    </p:spTree>
    <p:extLst>
      <p:ext uri="{BB962C8B-B14F-4D97-AF65-F5344CB8AC3E}">
        <p14:creationId xmlns:p14="http://schemas.microsoft.com/office/powerpoint/2010/main" val="31775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CB11D8-B601-B3CC-76FC-FA15FCF0C5D2}"/>
              </a:ext>
            </a:extLst>
          </p:cNvPr>
          <p:cNvSpPr>
            <a:spLocks noGrp="1"/>
          </p:cNvSpPr>
          <p:nvPr>
            <p:ph type="ctrTitle"/>
          </p:nvPr>
        </p:nvSpPr>
        <p:spPr/>
        <p:txBody>
          <a:bodyPr/>
          <a:lstStyle/>
          <a:p>
            <a:r>
              <a:rPr lang="fr-FR" dirty="0"/>
              <a:t>Stratégie 101</a:t>
            </a:r>
          </a:p>
        </p:txBody>
      </p:sp>
      <p:sp>
        <p:nvSpPr>
          <p:cNvPr id="3" name="Sous-titre 2">
            <a:extLst>
              <a:ext uri="{FF2B5EF4-FFF2-40B4-BE49-F238E27FC236}">
                <a16:creationId xmlns:a16="http://schemas.microsoft.com/office/drawing/2014/main" id="{02210EAF-18F6-C2C9-B348-A158D3D792C6}"/>
              </a:ext>
            </a:extLst>
          </p:cNvPr>
          <p:cNvSpPr>
            <a:spLocks noGrp="1"/>
          </p:cNvSpPr>
          <p:nvPr>
            <p:ph type="subTitle" idx="1"/>
          </p:nvPr>
        </p:nvSpPr>
        <p:spPr/>
        <p:txBody>
          <a:bodyPr/>
          <a:lstStyle/>
          <a:p>
            <a:r>
              <a:rPr lang="fr-FR" dirty="0"/>
              <a:t>Le Cap</a:t>
            </a:r>
          </a:p>
        </p:txBody>
      </p:sp>
    </p:spTree>
    <p:extLst>
      <p:ext uri="{BB962C8B-B14F-4D97-AF65-F5344CB8AC3E}">
        <p14:creationId xmlns:p14="http://schemas.microsoft.com/office/powerpoint/2010/main" val="32645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69111-66CC-7512-E700-42B48201EF20}"/>
              </a:ext>
            </a:extLst>
          </p:cNvPr>
          <p:cNvSpPr>
            <a:spLocks noGrp="1"/>
          </p:cNvSpPr>
          <p:nvPr>
            <p:ph type="title"/>
          </p:nvPr>
        </p:nvSpPr>
        <p:spPr/>
        <p:txBody>
          <a:bodyPr/>
          <a:lstStyle/>
          <a:p>
            <a:r>
              <a:rPr lang="fr-FR" dirty="0"/>
              <a:t>Politique, Stratégie et Tactique.</a:t>
            </a:r>
          </a:p>
        </p:txBody>
      </p:sp>
      <p:sp>
        <p:nvSpPr>
          <p:cNvPr id="3" name="Espace réservé du contenu 2">
            <a:extLst>
              <a:ext uri="{FF2B5EF4-FFF2-40B4-BE49-F238E27FC236}">
                <a16:creationId xmlns:a16="http://schemas.microsoft.com/office/drawing/2014/main" id="{8B2F2CC1-6031-9FE6-E722-15A0E887EE3C}"/>
              </a:ext>
            </a:extLst>
          </p:cNvPr>
          <p:cNvSpPr>
            <a:spLocks noGrp="1"/>
          </p:cNvSpPr>
          <p:nvPr>
            <p:ph idx="1"/>
          </p:nvPr>
        </p:nvSpPr>
        <p:spPr>
          <a:xfrm>
            <a:off x="838200" y="1567542"/>
            <a:ext cx="10515600" cy="4904509"/>
          </a:xfrm>
        </p:spPr>
        <p:txBody>
          <a:bodyPr>
            <a:normAutofit fontScale="70000" lnSpcReduction="20000"/>
          </a:bodyPr>
          <a:lstStyle/>
          <a:p>
            <a:r>
              <a:rPr lang="fr-FR" dirty="0"/>
              <a:t>Politique : </a:t>
            </a:r>
          </a:p>
          <a:p>
            <a:pPr lvl="1"/>
            <a:r>
              <a:rPr lang="fr-FR" dirty="0"/>
              <a:t>Objectifs de long terme : &gt; 5 ans.</a:t>
            </a:r>
          </a:p>
          <a:p>
            <a:pPr lvl="1"/>
            <a:r>
              <a:rPr lang="fr-FR" dirty="0"/>
              <a:t>Elle est « l’âme » de l’entreprise et ses objectifs ne sont pas revus tous les ans.</a:t>
            </a:r>
          </a:p>
          <a:p>
            <a:pPr lvl="1"/>
            <a:r>
              <a:rPr lang="fr-FR" dirty="0"/>
              <a:t>Elle est incarnée par les Dirigeants.</a:t>
            </a:r>
          </a:p>
          <a:p>
            <a:pPr lvl="1"/>
            <a:r>
              <a:rPr lang="fr-FR" dirty="0"/>
              <a:t>Elle est définie en termes génériques.</a:t>
            </a:r>
          </a:p>
          <a:p>
            <a:pPr lvl="1"/>
            <a:r>
              <a:rPr lang="fr-FR" dirty="0"/>
              <a:t>C’est un peu la Constitution de l’entreprise, son Esprit des Lois.</a:t>
            </a:r>
          </a:p>
          <a:p>
            <a:r>
              <a:rPr lang="fr-FR" dirty="0"/>
              <a:t>Stratégie : </a:t>
            </a:r>
          </a:p>
          <a:p>
            <a:pPr lvl="1"/>
            <a:r>
              <a:rPr lang="fr-FR" dirty="0"/>
              <a:t>Objectifs intermédiaires : entre 1 et 5 ans</a:t>
            </a:r>
          </a:p>
          <a:p>
            <a:pPr lvl="1"/>
            <a:r>
              <a:rPr lang="fr-FR" dirty="0"/>
              <a:t>Elle est le trajet à suivre pour atteindre les objectifs Politiques.</a:t>
            </a:r>
          </a:p>
          <a:p>
            <a:pPr lvl="1"/>
            <a:r>
              <a:rPr lang="fr-FR" dirty="0"/>
              <a:t>Elle est incarnée par les directeurs des « Business Unit » et des services supports.</a:t>
            </a:r>
          </a:p>
          <a:p>
            <a:pPr lvl="1"/>
            <a:r>
              <a:rPr lang="fr-FR" dirty="0"/>
              <a:t>Elle est définie en objectifs intermédiaires</a:t>
            </a:r>
          </a:p>
          <a:p>
            <a:pPr lvl="1"/>
            <a:r>
              <a:rPr lang="fr-FR" dirty="0"/>
              <a:t>Elle est revue tous les 12 mois environ.</a:t>
            </a:r>
          </a:p>
          <a:p>
            <a:r>
              <a:rPr lang="fr-FR" dirty="0"/>
              <a:t>Tactique : </a:t>
            </a:r>
          </a:p>
          <a:p>
            <a:pPr lvl="1"/>
            <a:r>
              <a:rPr lang="fr-FR" sz="2500" dirty="0"/>
              <a:t>Elle est la mise en œuvre des opérations concrètes au quotidien, sur le terrain, pour atteindre les objectifs stratégiques.</a:t>
            </a:r>
          </a:p>
          <a:p>
            <a:pPr lvl="1"/>
            <a:r>
              <a:rPr lang="fr-FR" dirty="0"/>
              <a:t>Elle est incarnée par tous les collaborateurs de l’entreprise sans exception.</a:t>
            </a:r>
          </a:p>
          <a:p>
            <a:pPr lvl="1"/>
            <a:r>
              <a:rPr lang="fr-FR" dirty="0"/>
              <a:t>Elle relève d’actions précises.</a:t>
            </a:r>
          </a:p>
          <a:p>
            <a:pPr lvl="1"/>
            <a:r>
              <a:rPr lang="fr-FR" dirty="0"/>
              <a:t>Elle est mise en œuvre quotidiennement.</a:t>
            </a:r>
          </a:p>
        </p:txBody>
      </p:sp>
      <p:sp>
        <p:nvSpPr>
          <p:cNvPr id="4" name="Espace réservé du pied de page 3">
            <a:extLst>
              <a:ext uri="{FF2B5EF4-FFF2-40B4-BE49-F238E27FC236}">
                <a16:creationId xmlns:a16="http://schemas.microsoft.com/office/drawing/2014/main" id="{CA21B74C-076A-35FE-C372-FAD34246EC81}"/>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40457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fade">
                                      <p:cBhvr>
                                        <p:cTn id="56" dur="500"/>
                                        <p:tgtEl>
                                          <p:spTgt spid="3">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animEffect transition="in" filter="fade">
                                      <p:cBhvr>
                                        <p:cTn id="5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847FF-1F5B-BA14-B165-2109E918DF5A}"/>
              </a:ext>
            </a:extLst>
          </p:cNvPr>
          <p:cNvSpPr>
            <a:spLocks noGrp="1"/>
          </p:cNvSpPr>
          <p:nvPr>
            <p:ph type="title"/>
          </p:nvPr>
        </p:nvSpPr>
        <p:spPr/>
        <p:txBody>
          <a:bodyPr/>
          <a:lstStyle/>
          <a:p>
            <a:r>
              <a:rPr lang="fr-FR" dirty="0"/>
              <a:t>Stratégie : L’Art du renoncement.</a:t>
            </a:r>
          </a:p>
        </p:txBody>
      </p:sp>
      <p:sp>
        <p:nvSpPr>
          <p:cNvPr id="3" name="Espace réservé du contenu 2">
            <a:extLst>
              <a:ext uri="{FF2B5EF4-FFF2-40B4-BE49-F238E27FC236}">
                <a16:creationId xmlns:a16="http://schemas.microsoft.com/office/drawing/2014/main" id="{60AE3843-4291-F012-128D-C6B85E6D9717}"/>
              </a:ext>
            </a:extLst>
          </p:cNvPr>
          <p:cNvSpPr>
            <a:spLocks noGrp="1"/>
          </p:cNvSpPr>
          <p:nvPr>
            <p:ph idx="1"/>
          </p:nvPr>
        </p:nvSpPr>
        <p:spPr/>
        <p:txBody>
          <a:bodyPr/>
          <a:lstStyle/>
          <a:p>
            <a:pPr marL="0" indent="0">
              <a:buNone/>
            </a:pPr>
            <a:r>
              <a:rPr lang="fr-FR" dirty="0"/>
              <a:t>3 définitions :</a:t>
            </a:r>
          </a:p>
          <a:p>
            <a:r>
              <a:rPr lang="fr-FR" dirty="0"/>
              <a:t>La stratégie d'entreprise est l'ensemble des actions spécifiques devant permettre d'atteindre les buts et objectifs en s'inscrivant dans le cadre de missions et de la politique générale de l'entreprise. (</a:t>
            </a:r>
            <a:r>
              <a:rPr lang="fr-FR" dirty="0">
                <a:hlinkClick r:id="rId3"/>
              </a:rPr>
              <a:t>Alain </a:t>
            </a:r>
            <a:r>
              <a:rPr lang="fr-FR" dirty="0" err="1">
                <a:hlinkClick r:id="rId3"/>
              </a:rPr>
              <a:t>Desreumaux</a:t>
            </a:r>
            <a:r>
              <a:rPr lang="fr-FR" dirty="0"/>
              <a:t>) [2018]</a:t>
            </a:r>
          </a:p>
          <a:p>
            <a:r>
              <a:rPr lang="fr-FR" dirty="0"/>
              <a:t>La Stratégie, c'est choisir les domaines d'activité dans lesquels l'entreprise entend être présente et allouer les ressources de façon à ce qu'elle s'y maintienne et s'y développe. (</a:t>
            </a:r>
            <a:r>
              <a:rPr lang="fr-FR" dirty="0" err="1"/>
              <a:t>Strategor</a:t>
            </a:r>
            <a:r>
              <a:rPr lang="fr-FR" dirty="0"/>
              <a:t> - Dunod) [2025]</a:t>
            </a:r>
          </a:p>
          <a:p>
            <a:r>
              <a:rPr lang="fr-FR" dirty="0"/>
              <a:t>L'art de construire des avantages concurrentiels durablement défendables. (</a:t>
            </a:r>
            <a:r>
              <a:rPr lang="fr-FR" dirty="0">
                <a:hlinkClick r:id="rId4"/>
              </a:rPr>
              <a:t>Michael Porter</a:t>
            </a:r>
            <a:r>
              <a:rPr lang="fr-FR" dirty="0"/>
              <a:t>) [1980]</a:t>
            </a:r>
          </a:p>
          <a:p>
            <a:endParaRPr lang="fr-FR" dirty="0"/>
          </a:p>
        </p:txBody>
      </p:sp>
      <p:sp>
        <p:nvSpPr>
          <p:cNvPr id="4" name="Espace réservé du pied de page 3">
            <a:extLst>
              <a:ext uri="{FF2B5EF4-FFF2-40B4-BE49-F238E27FC236}">
                <a16:creationId xmlns:a16="http://schemas.microsoft.com/office/drawing/2014/main" id="{7E69A452-86F7-6E96-64BE-A205FF30BB69}"/>
              </a:ext>
            </a:extLst>
          </p:cNvPr>
          <p:cNvSpPr>
            <a:spLocks noGrp="1"/>
          </p:cNvSpPr>
          <p:nvPr>
            <p:ph type="ftr" sz="quarter" idx="11"/>
          </p:nvPr>
        </p:nvSpPr>
        <p:spPr/>
        <p:txBody>
          <a:bodyPr/>
          <a:lstStyle/>
          <a:p>
            <a:r>
              <a:rPr lang="sv-SE"/>
              <a:t>2024.06.ENS_STRATEGIE_COMPTA_ANAFI</a:t>
            </a:r>
            <a:endParaRPr lang="fr-FR"/>
          </a:p>
        </p:txBody>
      </p:sp>
    </p:spTree>
    <p:extLst>
      <p:ext uri="{BB962C8B-B14F-4D97-AF65-F5344CB8AC3E}">
        <p14:creationId xmlns:p14="http://schemas.microsoft.com/office/powerpoint/2010/main" val="21504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333D3-7710-4D9E-318D-64880D56C137}"/>
              </a:ext>
            </a:extLst>
          </p:cNvPr>
          <p:cNvSpPr>
            <a:spLocks noGrp="1"/>
          </p:cNvSpPr>
          <p:nvPr>
            <p:ph type="title"/>
          </p:nvPr>
        </p:nvSpPr>
        <p:spPr/>
        <p:txBody>
          <a:bodyPr/>
          <a:lstStyle/>
          <a:p>
            <a:r>
              <a:rPr lang="fr-FR" dirty="0"/>
              <a:t>Bonne politique(s) ….</a:t>
            </a:r>
          </a:p>
        </p:txBody>
      </p:sp>
      <p:sp>
        <p:nvSpPr>
          <p:cNvPr id="4" name="Espace réservé du pied de page 3">
            <a:extLst>
              <a:ext uri="{FF2B5EF4-FFF2-40B4-BE49-F238E27FC236}">
                <a16:creationId xmlns:a16="http://schemas.microsoft.com/office/drawing/2014/main" id="{01B2C42A-240C-E508-0889-2AF918B0A5EA}"/>
              </a:ext>
            </a:extLst>
          </p:cNvPr>
          <p:cNvSpPr>
            <a:spLocks noGrp="1"/>
          </p:cNvSpPr>
          <p:nvPr>
            <p:ph type="ftr" sz="quarter" idx="11"/>
          </p:nvPr>
        </p:nvSpPr>
        <p:spPr/>
        <p:txBody>
          <a:bodyPr/>
          <a:lstStyle/>
          <a:p>
            <a:r>
              <a:rPr lang="sv-SE"/>
              <a:t>2024.06.ENS_STRATEGIE_COMPTA_ANAFI</a:t>
            </a:r>
            <a:endParaRPr lang="fr-FR"/>
          </a:p>
        </p:txBody>
      </p:sp>
      <p:pic>
        <p:nvPicPr>
          <p:cNvPr id="7" name="Espace réservé du contenu 6">
            <a:extLst>
              <a:ext uri="{FF2B5EF4-FFF2-40B4-BE49-F238E27FC236}">
                <a16:creationId xmlns:a16="http://schemas.microsoft.com/office/drawing/2014/main" id="{4B81AF42-C51A-2466-D2AA-981EF77024DC}"/>
              </a:ext>
            </a:extLst>
          </p:cNvPr>
          <p:cNvPicPr>
            <a:picLocks noGrp="1" noChangeAspect="1"/>
          </p:cNvPicPr>
          <p:nvPr>
            <p:ph idx="1"/>
          </p:nvPr>
        </p:nvPicPr>
        <p:blipFill>
          <a:blip r:embed="rId3"/>
          <a:stretch>
            <a:fillRect/>
          </a:stretch>
        </p:blipFill>
        <p:spPr>
          <a:xfrm>
            <a:off x="469793" y="1477687"/>
            <a:ext cx="6464282" cy="4848212"/>
          </a:xfrm>
          <a:prstGeom prst="rect">
            <a:avLst/>
          </a:prstGeom>
        </p:spPr>
      </p:pic>
      <p:sp>
        <p:nvSpPr>
          <p:cNvPr id="8" name="ZoneTexte 7">
            <a:extLst>
              <a:ext uri="{FF2B5EF4-FFF2-40B4-BE49-F238E27FC236}">
                <a16:creationId xmlns:a16="http://schemas.microsoft.com/office/drawing/2014/main" id="{77C9CCD7-F49C-31C3-9FA5-CD22CCC9D24B}"/>
              </a:ext>
            </a:extLst>
          </p:cNvPr>
          <p:cNvSpPr txBox="1"/>
          <p:nvPr/>
        </p:nvSpPr>
        <p:spPr>
          <a:xfrm>
            <a:off x="216131" y="6295448"/>
            <a:ext cx="4488873" cy="369332"/>
          </a:xfrm>
          <a:prstGeom prst="rect">
            <a:avLst/>
          </a:prstGeom>
          <a:noFill/>
        </p:spPr>
        <p:txBody>
          <a:bodyPr wrap="square" rtlCol="0">
            <a:spAutoFit/>
          </a:bodyPr>
          <a:lstStyle/>
          <a:p>
            <a:r>
              <a:rPr lang="fr-FR" dirty="0">
                <a:hlinkClick r:id="rId4"/>
              </a:rPr>
              <a:t>https://www.berkshirehathaway.com/</a:t>
            </a:r>
            <a:endParaRPr lang="fr-FR" dirty="0"/>
          </a:p>
        </p:txBody>
      </p:sp>
      <p:sp>
        <p:nvSpPr>
          <p:cNvPr id="9" name="ZoneTexte 8">
            <a:extLst>
              <a:ext uri="{FF2B5EF4-FFF2-40B4-BE49-F238E27FC236}">
                <a16:creationId xmlns:a16="http://schemas.microsoft.com/office/drawing/2014/main" id="{B0484646-9533-BFFB-0460-1F44666DD6BF}"/>
              </a:ext>
            </a:extLst>
          </p:cNvPr>
          <p:cNvSpPr txBox="1"/>
          <p:nvPr/>
        </p:nvSpPr>
        <p:spPr>
          <a:xfrm>
            <a:off x="7215447" y="1690688"/>
            <a:ext cx="4389120" cy="646331"/>
          </a:xfrm>
          <a:prstGeom prst="rect">
            <a:avLst/>
          </a:prstGeom>
          <a:noFill/>
        </p:spPr>
        <p:txBody>
          <a:bodyPr wrap="square" rtlCol="0">
            <a:spAutoFit/>
          </a:bodyPr>
          <a:lstStyle/>
          <a:p>
            <a:r>
              <a:rPr lang="fr-FR" dirty="0"/>
              <a:t>Acheter des sociétés extraordinaires … à des prix ordinaires.</a:t>
            </a:r>
          </a:p>
        </p:txBody>
      </p:sp>
      <p:pic>
        <p:nvPicPr>
          <p:cNvPr id="13" name="Image 12">
            <a:extLst>
              <a:ext uri="{FF2B5EF4-FFF2-40B4-BE49-F238E27FC236}">
                <a16:creationId xmlns:a16="http://schemas.microsoft.com/office/drawing/2014/main" id="{CC2E7E10-96FF-53C8-090F-B649CF969AA0}"/>
              </a:ext>
            </a:extLst>
          </p:cNvPr>
          <p:cNvPicPr>
            <a:picLocks noChangeAspect="1"/>
          </p:cNvPicPr>
          <p:nvPr/>
        </p:nvPicPr>
        <p:blipFill>
          <a:blip r:embed="rId5"/>
          <a:stretch>
            <a:fillRect/>
          </a:stretch>
        </p:blipFill>
        <p:spPr>
          <a:xfrm>
            <a:off x="7188243" y="2367470"/>
            <a:ext cx="4564753" cy="3958429"/>
          </a:xfrm>
          <a:prstGeom prst="rect">
            <a:avLst/>
          </a:prstGeom>
        </p:spPr>
      </p:pic>
    </p:spTree>
    <p:extLst>
      <p:ext uri="{BB962C8B-B14F-4D97-AF65-F5344CB8AC3E}">
        <p14:creationId xmlns:p14="http://schemas.microsoft.com/office/powerpoint/2010/main" val="297063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1387</TotalTime>
  <Words>4941</Words>
  <Application>Microsoft Office PowerPoint</Application>
  <PresentationFormat>Grand écran</PresentationFormat>
  <Paragraphs>806</Paragraphs>
  <Slides>46</Slides>
  <Notes>46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46</vt:i4>
      </vt:variant>
    </vt:vector>
  </HeadingPairs>
  <TitlesOfParts>
    <vt:vector size="54" baseType="lpstr">
      <vt:lpstr>Arial</vt:lpstr>
      <vt:lpstr>Calibri</vt:lpstr>
      <vt:lpstr>Calibri Light</vt:lpstr>
      <vt:lpstr>Segoe UI</vt:lpstr>
      <vt:lpstr>Times New Roman</vt:lpstr>
      <vt:lpstr>Verdana</vt:lpstr>
      <vt:lpstr>Wingdings</vt:lpstr>
      <vt:lpstr>Thème Office</vt:lpstr>
      <vt:lpstr>Entreprise 101</vt:lpstr>
      <vt:lpstr>Objectif du module </vt:lpstr>
      <vt:lpstr>Au programme :</vt:lpstr>
      <vt:lpstr>Comprendre l’entreprise : ses objectifs</vt:lpstr>
      <vt:lpstr>Valeur &amp; Prix</vt:lpstr>
      <vt:lpstr>Stratégie 101</vt:lpstr>
      <vt:lpstr>Politique, Stratégie et Tactique.</vt:lpstr>
      <vt:lpstr>Stratégie : L’Art du renoncement.</vt:lpstr>
      <vt:lpstr>Bonne politique(s) ….</vt:lpstr>
      <vt:lpstr>Analyse Stratégique</vt:lpstr>
      <vt:lpstr>Le jeu des 9 clés du succès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Notion de Business Unit</vt:lpstr>
      <vt:lpstr>Le Business Plan</vt:lpstr>
      <vt:lpstr>Comptabilité 101</vt:lpstr>
      <vt:lpstr>Les principes comptables</vt:lpstr>
      <vt:lpstr>La Trilogie Infernale</vt:lpstr>
      <vt:lpstr>Importance de la comptabilité pour le chef d'entreprise </vt:lpstr>
      <vt:lpstr>L’entreprise et ses partenaires</vt:lpstr>
      <vt:lpstr>Présentation PowerPoint</vt:lpstr>
      <vt:lpstr>Liaison Bilan - compte de résultat</vt:lpstr>
      <vt:lpstr>Liaison Bilan - compte de Trésorerie.</vt:lpstr>
      <vt:lpstr>Le Bilan – L’ACTIF.</vt:lpstr>
      <vt:lpstr>La face cachée du bilan</vt:lpstr>
      <vt:lpstr>L’ACTIF du bilan Tableau</vt:lpstr>
      <vt:lpstr>Le Bilan – Le PASSIF.</vt:lpstr>
      <vt:lpstr>Le PASSIF Tableau.</vt:lpstr>
      <vt:lpstr>OPEX / CAPEX</vt:lpstr>
      <vt:lpstr>Liaisons Bilan, Compte de Résultat et de Cash-Flow</vt:lpstr>
      <vt:lpstr>Analyse Financière 101</vt:lpstr>
      <vt:lpstr>Objectif de l’analyse financière</vt:lpstr>
      <vt:lpstr>Le Bilan simplifié</vt:lpstr>
      <vt:lpstr>Exemple</vt:lpstr>
      <vt:lpstr>Mort subite au BFR</vt:lpstr>
      <vt:lpstr>Mort subite au BFR</vt:lpstr>
      <vt:lpstr>Merci pour votre attention ..</vt:lpstr>
      <vt:lpstr>Take Away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Entreprise 101</dc:title>
  <dc:creator>SALMON Yves (BPVF)</dc:creator>
  <cp:lastModifiedBy>SALMON Yves (BPVF)</cp:lastModifiedBy>
  <cp:revision>6</cp:revision>
  <cp:lastPrinted>2026-03-26T06:06:42Z</cp:lastPrinted>
  <dcterms:created xsi:type="dcterms:W3CDTF">2024-04-28T16:13:30Z</dcterms:created>
  <dcterms:modified xsi:type="dcterms:W3CDTF">2026-03-26T07:19:22Z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a19f0c-bea1-442e-a475-ed109d9ec508_Enabled">
    <vt:lpwstr>true</vt:lpwstr>
  </property>
  <property fmtid="{D5CDD505-2E9C-101B-9397-08002B2CF9AE}" pid="3" name="MSIP_Label_48a19f0c-bea1-442e-a475-ed109d9ec508_SetDate">
    <vt:lpwstr>2024-04-28T16:13:56Z</vt:lpwstr>
  </property>
  <property fmtid="{D5CDD505-2E9C-101B-9397-08002B2CF9AE}" pid="4" name="MSIP_Label_48a19f0c-bea1-442e-a475-ed109d9ec508_Method">
    <vt:lpwstr>Standard</vt:lpwstr>
  </property>
  <property fmtid="{D5CDD505-2E9C-101B-9397-08002B2CF9AE}" pid="5" name="MSIP_Label_48a19f0c-bea1-442e-a475-ed109d9ec508_Name">
    <vt:lpwstr>48a19f0c-bea1-442e-a475-ed109d9ec508</vt:lpwstr>
  </property>
  <property fmtid="{D5CDD505-2E9C-101B-9397-08002B2CF9AE}" pid="6" name="MSIP_Label_48a19f0c-bea1-442e-a475-ed109d9ec508_SiteId">
    <vt:lpwstr>d5bb6d35-8a82-4329-b49a-5030bd6497ab</vt:lpwstr>
  </property>
  <property fmtid="{D5CDD505-2E9C-101B-9397-08002B2CF9AE}" pid="7" name="MSIP_Label_48a19f0c-bea1-442e-a475-ed109d9ec508_ActionId">
    <vt:lpwstr>a9020255-72fc-4194-9666-152678f9d0e6</vt:lpwstr>
  </property>
  <property fmtid="{D5CDD505-2E9C-101B-9397-08002B2CF9AE}" pid="8" name="MSIP_Label_48a19f0c-bea1-442e-a475-ed109d9ec508_ContentBits">
    <vt:lpwstr>0</vt:lpwstr>
  </property>
</Properties>
</file>